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lsx" ContentType="application/vnd.openxmlformats-officedocument.spreadsheetml.sheet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slides/slide2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charts/chart1.xml" ContentType="application/vnd.openxmlformats-officedocument.drawingml.chart+xml"/>
  <Override PartName="/ppt/charts/chart2.xml" ContentType="application/vnd.openxmlformats-officedocument.drawingml.chart+xml"/>
  <Override PartName="/ppt/charts/chart3.xml" ContentType="application/vnd.openxmlformats-officedocument.drawingml.chart+xml"/>
  <Override PartName="/ppt/charts/chart4.xml" ContentType="application/vnd.openxmlformats-officedocument.drawingml.chart+xml"/>
  <Override PartName="/ppt/charts/chart5.xml" ContentType="application/vnd.openxmlformats-officedocument.drawingml.char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28"/>
  </p:notesMasterIdLst>
  <p:sldIdLst>
    <p:sldId id="278" r:id="rId2"/>
    <p:sldId id="256" r:id="rId3"/>
    <p:sldId id="279" r:id="rId4"/>
    <p:sldId id="266" r:id="rId5"/>
    <p:sldId id="264" r:id="rId6"/>
    <p:sldId id="265" r:id="rId7"/>
    <p:sldId id="257" r:id="rId8"/>
    <p:sldId id="268" r:id="rId9"/>
    <p:sldId id="258" r:id="rId10"/>
    <p:sldId id="270" r:id="rId11"/>
    <p:sldId id="271" r:id="rId12"/>
    <p:sldId id="259" r:id="rId13"/>
    <p:sldId id="269" r:id="rId14"/>
    <p:sldId id="260" r:id="rId15"/>
    <p:sldId id="272" r:id="rId16"/>
    <p:sldId id="273" r:id="rId17"/>
    <p:sldId id="274" r:id="rId18"/>
    <p:sldId id="261" r:id="rId19"/>
    <p:sldId id="275" r:id="rId20"/>
    <p:sldId id="276" r:id="rId21"/>
    <p:sldId id="262" r:id="rId22"/>
    <p:sldId id="277" r:id="rId23"/>
    <p:sldId id="263" r:id="rId24"/>
    <p:sldId id="282" r:id="rId25"/>
    <p:sldId id="281" r:id="rId26"/>
    <p:sldId id="280" r:id="rId27"/>
  </p:sldIdLst>
  <p:sldSz cx="9144000" cy="6858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4319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0000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보통 스타일 2 - 강조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106" d="100"/>
          <a:sy n="106" d="100"/>
        </p:scale>
        <p:origin x="1764" y="96"/>
      </p:cViewPr>
      <p:guideLst>
        <p:guide orient="horz" pos="4319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presProps" Target="pres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tableStyles" Target="tableStyle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notesMaster" Target="notesMasters/notesMaster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heme" Target="theme/theme1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viewProps" Target="viewProps.xml"/></Relationships>
</file>

<file path=ppt/charts/_rels/chart1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.xlsx"/></Relationships>
</file>

<file path=ppt/charts/_rels/chart2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1.xlsx"/></Relationships>
</file>

<file path=ppt/charts/_rels/chart3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2.xlsx"/></Relationships>
</file>

<file path=ppt/charts/_rels/chart4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3.xlsx"/></Relationships>
</file>

<file path=ppt/charts/_rels/chart5.xml.rels><?xml version="1.0" encoding="UTF-8" standalone="yes"?>
<Relationships xmlns="http://schemas.openxmlformats.org/package/2006/relationships"><Relationship Id="rId1" Type="http://schemas.openxmlformats.org/officeDocument/2006/relationships/package" Target="../embeddings/Microsoft_Excel_Worksheet4.xlsx"/></Relationships>
</file>

<file path=ppt/charts/chart1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국내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2019</c:v>
                </c:pt>
                <c:pt idx="1">
                  <c:v>2020</c:v>
                </c:pt>
                <c:pt idx="2">
                  <c:v>2021(E)</c:v>
                </c:pt>
                <c:pt idx="3">
                  <c:v>2022(E)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F12C-4957-9087-306B3FCF0B43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세계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2019</c:v>
                </c:pt>
                <c:pt idx="1">
                  <c:v>2020</c:v>
                </c:pt>
                <c:pt idx="2">
                  <c:v>2021(E)</c:v>
                </c:pt>
                <c:pt idx="3">
                  <c:v>2022(E)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F12C-4957-9087-306B3FCF0B4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1174912"/>
        <c:axId val="61235584"/>
      </c:barChart>
      <c:catAx>
        <c:axId val="611749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crossAx val="61235584"/>
        <c:crosses val="autoZero"/>
        <c:auto val="1"/>
        <c:lblAlgn val="ctr"/>
        <c:lblOffset val="100"/>
        <c:noMultiLvlLbl val="0"/>
      </c:catAx>
      <c:valAx>
        <c:axId val="61235584"/>
        <c:scaling>
          <c:orientation val="minMax"/>
        </c:scaling>
        <c:delete val="0"/>
        <c:axPos val="l"/>
        <c:majorGridlines/>
        <c:title>
          <c:overlay val="0"/>
        </c:title>
        <c:numFmt formatCode="General" sourceLinked="1"/>
        <c:majorTickMark val="none"/>
        <c:minorTickMark val="none"/>
        <c:tickLblPos val="nextTo"/>
        <c:crossAx val="61174912"/>
        <c:crosses val="autoZero"/>
        <c:crossBetween val="between"/>
      </c:valAx>
      <c:dTable>
        <c:showHorzBorder val="1"/>
        <c:showVertBorder val="1"/>
        <c:showOutline val="1"/>
        <c:showKeys val="1"/>
      </c:dTable>
    </c:plotArea>
    <c:plotVisOnly val="1"/>
    <c:dispBlanksAs val="zero"/>
    <c:showDLblsOverMax val="0"/>
  </c:chart>
  <c:txPr>
    <a:bodyPr/>
    <a:lstStyle/>
    <a:p>
      <a:pPr>
        <a:defRPr sz="1800"/>
      </a:pPr>
      <a:endParaRPr lang="ko-KR"/>
    </a:p>
  </c:txPr>
  <c:externalData r:id="rId1">
    <c:autoUpdate val="0"/>
  </c:externalData>
</c:chartSpace>
</file>

<file path=ppt/charts/chart2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국내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2021(E)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41A1-4343-9AD9-993002AB1DC3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세계</c:v>
                </c:pt>
              </c:strCache>
            </c:strRef>
          </c:tx>
          <c:invertIfNegative val="0"/>
          <c:cat>
            <c:strRef>
              <c:f>Sheet1!$A$2:$A$5</c:f>
              <c:strCach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2021(E)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41A1-4343-9AD9-993002AB1DC3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64909312"/>
        <c:axId val="64910848"/>
      </c:barChart>
      <c:catAx>
        <c:axId val="64909312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crossAx val="64910848"/>
        <c:crosses val="autoZero"/>
        <c:auto val="1"/>
        <c:lblAlgn val="ctr"/>
        <c:lblOffset val="100"/>
        <c:noMultiLvlLbl val="0"/>
      </c:catAx>
      <c:valAx>
        <c:axId val="64910848"/>
        <c:scaling>
          <c:orientation val="minMax"/>
        </c:scaling>
        <c:delete val="0"/>
        <c:axPos val="l"/>
        <c:majorGridlines/>
        <c:title>
          <c:overlay val="0"/>
        </c:title>
        <c:numFmt formatCode="General" sourceLinked="1"/>
        <c:majorTickMark val="none"/>
        <c:minorTickMark val="none"/>
        <c:tickLblPos val="nextTo"/>
        <c:crossAx val="64909312"/>
        <c:crosses val="autoZero"/>
        <c:crossBetween val="between"/>
      </c:valAx>
      <c:dTable>
        <c:showHorzBorder val="1"/>
        <c:showVertBorder val="1"/>
        <c:showOutline val="1"/>
        <c:showKeys val="1"/>
      </c:dTable>
    </c:plotArea>
    <c:plotVisOnly val="1"/>
    <c:dispBlanksAs val="zero"/>
    <c:showDLblsOverMax val="0"/>
  </c:chart>
  <c:txPr>
    <a:bodyPr/>
    <a:lstStyle/>
    <a:p>
      <a:pPr>
        <a:defRPr sz="1800"/>
      </a:pPr>
      <a:endParaRPr lang="ko-KR"/>
    </a:p>
  </c:txPr>
  <c:externalData r:id="rId1">
    <c:autoUpdate val="0"/>
  </c:externalData>
</c:chartSpace>
</file>

<file path=ppt/charts/chart3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ko-KR"/>
              <a:t>매출 추정치</a:t>
            </a:r>
            <a:r>
              <a:rPr lang="en-US"/>
              <a:t>(</a:t>
            </a:r>
            <a:r>
              <a:rPr lang="ko-KR"/>
              <a:t>단위 </a:t>
            </a:r>
            <a:r>
              <a:rPr lang="en-US"/>
              <a:t>: </a:t>
            </a:r>
            <a:r>
              <a:rPr lang="ko-KR"/>
              <a:t>억원</a:t>
            </a:r>
            <a:r>
              <a:rPr lang="en-US"/>
              <a:t>)</a:t>
            </a:r>
            <a:endParaRPr lang="ko-KR"/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국내</c:v>
                </c:pt>
              </c:strCache>
            </c:strRef>
          </c:tx>
          <c:invertIfNegative val="0"/>
          <c:cat>
            <c:numRef>
              <c:f>Sheet1!$A$2:$A$5</c:f>
              <c:numCache>
                <c:formatCode>General</c:formatCode>
                <c:ptCount val="4"/>
                <c:pt idx="0">
                  <c:v>2020</c:v>
                </c:pt>
                <c:pt idx="1">
                  <c:v>2021</c:v>
                </c:pt>
                <c:pt idx="2">
                  <c:v>2022</c:v>
                </c:pt>
                <c:pt idx="3">
                  <c:v>2023</c:v>
                </c:pt>
              </c:numCache>
            </c:num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E227-452D-8086-7AB4190F28EC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세계</c:v>
                </c:pt>
              </c:strCache>
            </c:strRef>
          </c:tx>
          <c:invertIfNegative val="0"/>
          <c:cat>
            <c:numRef>
              <c:f>Sheet1!$A$2:$A$5</c:f>
              <c:numCache>
                <c:formatCode>General</c:formatCode>
                <c:ptCount val="4"/>
                <c:pt idx="0">
                  <c:v>2020</c:v>
                </c:pt>
                <c:pt idx="1">
                  <c:v>2021</c:v>
                </c:pt>
                <c:pt idx="2">
                  <c:v>2022</c:v>
                </c:pt>
                <c:pt idx="3">
                  <c:v>2023</c:v>
                </c:pt>
              </c:numCache>
            </c:num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E227-452D-8086-7AB4190F28EC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4513280"/>
        <c:axId val="34514816"/>
      </c:barChart>
      <c:catAx>
        <c:axId val="34513280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crossAx val="34514816"/>
        <c:crosses val="autoZero"/>
        <c:auto val="1"/>
        <c:lblAlgn val="ctr"/>
        <c:lblOffset val="100"/>
        <c:noMultiLvlLbl val="0"/>
      </c:catAx>
      <c:valAx>
        <c:axId val="34514816"/>
        <c:scaling>
          <c:orientation val="minMax"/>
        </c:scaling>
        <c:delete val="0"/>
        <c:axPos val="l"/>
        <c:majorGridlines/>
        <c:title>
          <c:overlay val="0"/>
        </c:title>
        <c:numFmt formatCode="General" sourceLinked="1"/>
        <c:majorTickMark val="none"/>
        <c:minorTickMark val="none"/>
        <c:tickLblPos val="nextTo"/>
        <c:crossAx val="34513280"/>
        <c:crosses val="autoZero"/>
        <c:crossBetween val="between"/>
      </c:valAx>
      <c:dTable>
        <c:showHorzBorder val="1"/>
        <c:showVertBorder val="1"/>
        <c:showOutline val="1"/>
        <c:showKeys val="1"/>
      </c:dTable>
    </c:plotArea>
    <c:plotVisOnly val="1"/>
    <c:dispBlanksAs val="zero"/>
    <c:showDLblsOverMax val="0"/>
  </c:chart>
  <c:txPr>
    <a:bodyPr/>
    <a:lstStyle/>
    <a:p>
      <a:pPr>
        <a:defRPr sz="1800"/>
      </a:pPr>
      <a:endParaRPr lang="ko-KR"/>
    </a:p>
  </c:txPr>
  <c:externalData r:id="rId1">
    <c:autoUpdate val="0"/>
  </c:externalData>
</c:chartSpace>
</file>

<file path=ppt/charts/chart4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ko-KR"/>
              <a:t>세계시장 대비 수출 실적 규모</a:t>
            </a:r>
            <a:r>
              <a:rPr lang="en-US"/>
              <a:t>(</a:t>
            </a:r>
            <a:r>
              <a:rPr lang="ko-KR"/>
              <a:t>단위 </a:t>
            </a:r>
            <a:r>
              <a:rPr lang="en-US"/>
              <a:t>: </a:t>
            </a:r>
            <a:r>
              <a:rPr lang="ko-KR"/>
              <a:t>억원</a:t>
            </a:r>
            <a:r>
              <a:rPr lang="en-US"/>
              <a:t>)</a:t>
            </a:r>
            <a:endParaRPr lang="ko-KR"/>
          </a:p>
        </c:rich>
      </c:tx>
      <c:overlay val="0"/>
    </c:title>
    <c:autoTitleDeleted val="0"/>
    <c:plotArea>
      <c:layout/>
      <c:lineChart>
        <c:grouping val="standar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수출실적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2021(E)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0-5F3E-4F4E-97DE-85CC120839D9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세계시장</c:v>
                </c:pt>
              </c:strCache>
            </c:strRef>
          </c:tx>
          <c:cat>
            <c:strRef>
              <c:f>Sheet1!$A$2:$A$5</c:f>
              <c:strCach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2021(E)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smooth val="0"/>
          <c:extLst>
            <c:ext xmlns:c16="http://schemas.microsoft.com/office/drawing/2014/chart" uri="{C3380CC4-5D6E-409C-BE32-E72D297353CC}">
              <c16:uniqueId val="{00000001-5F3E-4F4E-97DE-85CC120839D9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marker val="1"/>
        <c:smooth val="0"/>
        <c:axId val="33900416"/>
        <c:axId val="33901952"/>
      </c:lineChart>
      <c:catAx>
        <c:axId val="3390041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crossAx val="33901952"/>
        <c:crosses val="autoZero"/>
        <c:auto val="1"/>
        <c:lblAlgn val="ctr"/>
        <c:lblOffset val="100"/>
        <c:noMultiLvlLbl val="0"/>
      </c:catAx>
      <c:valAx>
        <c:axId val="33901952"/>
        <c:scaling>
          <c:orientation val="minMax"/>
        </c:scaling>
        <c:delete val="0"/>
        <c:axPos val="l"/>
        <c:majorGridlines/>
        <c:title>
          <c:overlay val="0"/>
        </c:title>
        <c:numFmt formatCode="General" sourceLinked="1"/>
        <c:majorTickMark val="none"/>
        <c:minorTickMark val="none"/>
        <c:tickLblPos val="nextTo"/>
        <c:crossAx val="33900416"/>
        <c:crosses val="autoZero"/>
        <c:crossBetween val="between"/>
      </c:valAx>
      <c:dTable>
        <c:showHorzBorder val="1"/>
        <c:showVertBorder val="1"/>
        <c:showOutline val="1"/>
        <c:showKeys val="1"/>
      </c:dTable>
    </c:plotArea>
    <c:plotVisOnly val="1"/>
    <c:dispBlanksAs val="zero"/>
    <c:showDLblsOverMax val="0"/>
  </c:chart>
  <c:txPr>
    <a:bodyPr/>
    <a:lstStyle/>
    <a:p>
      <a:pPr>
        <a:defRPr sz="1800"/>
      </a:pPr>
      <a:endParaRPr lang="ko-KR"/>
    </a:p>
  </c:txPr>
  <c:externalData r:id="rId1">
    <c:autoUpdate val="0"/>
  </c:externalData>
</c:chartSpace>
</file>

<file path=ppt/charts/chart5.xml><?xml version="1.0" encoding="utf-8"?>
<c:chartSpace xmlns:c="http://schemas.openxmlformats.org/drawingml/2006/chart" xmlns:a="http://schemas.openxmlformats.org/drawingml/2006/main" xmlns:r="http://schemas.openxmlformats.org/officeDocument/2006/relationships" xmlns:c16r2="http://schemas.microsoft.com/office/drawing/2015/06/chart">
  <c:date1904 val="0"/>
  <c:lang val="ko-KR"/>
  <c:roundedCorners val="0"/>
  <mc:AlternateContent xmlns:mc="http://schemas.openxmlformats.org/markup-compatibility/2006">
    <mc:Choice xmlns:c14="http://schemas.microsoft.com/office/drawing/2007/8/2/chart" Requires="c14">
      <c14:style val="102"/>
    </mc:Choice>
    <mc:Fallback>
      <c:style val="2"/>
    </mc:Fallback>
  </mc:AlternateContent>
  <c:chart>
    <c:title>
      <c:tx>
        <c:rich>
          <a:bodyPr/>
          <a:lstStyle/>
          <a:p>
            <a:pPr>
              <a:defRPr/>
            </a:pPr>
            <a:r>
              <a:rPr lang="ko-KR"/>
              <a:t>연도별 사용자</a:t>
            </a:r>
            <a:r>
              <a:rPr lang="en-US"/>
              <a:t>(</a:t>
            </a:r>
            <a:r>
              <a:rPr lang="ko-KR"/>
              <a:t>다운로드 수</a:t>
            </a:r>
            <a:r>
              <a:rPr lang="en-US"/>
              <a:t>)</a:t>
            </a:r>
            <a:endParaRPr lang="ko-KR"/>
          </a:p>
        </c:rich>
      </c:tx>
      <c:overlay val="0"/>
    </c:title>
    <c:autoTitleDeleted val="0"/>
    <c:plotArea>
      <c:layout/>
      <c:barChart>
        <c:barDir val="col"/>
        <c:grouping val="clustered"/>
        <c:varyColors val="0"/>
        <c:ser>
          <c:idx val="0"/>
          <c:order val="0"/>
          <c:tx>
            <c:strRef>
              <c:f>Sheet1!$B$1</c:f>
              <c:strCache>
                <c:ptCount val="1"/>
                <c:pt idx="0">
                  <c:v>국내</c:v>
                </c:pt>
              </c:strCache>
            </c:strRef>
          </c:tx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2021(E)</c:v>
                </c:pt>
              </c:strCache>
            </c:strRef>
          </c:cat>
          <c:val>
            <c:numRef>
              <c:f>Sheet1!$B$2:$B$5</c:f>
              <c:numCache>
                <c:formatCode>General</c:formatCode>
                <c:ptCount val="4"/>
                <c:pt idx="0">
                  <c:v>4.3</c:v>
                </c:pt>
                <c:pt idx="1">
                  <c:v>2.5</c:v>
                </c:pt>
                <c:pt idx="2">
                  <c:v>3.5</c:v>
                </c:pt>
                <c:pt idx="3">
                  <c:v>4.5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0-8F7B-48B3-8D5B-9A77DCD30CF1}"/>
            </c:ext>
          </c:extLst>
        </c:ser>
        <c:ser>
          <c:idx val="1"/>
          <c:order val="1"/>
          <c:tx>
            <c:strRef>
              <c:f>Sheet1!$C$1</c:f>
              <c:strCache>
                <c:ptCount val="1"/>
                <c:pt idx="0">
                  <c:v>세계</c:v>
                </c:pt>
              </c:strCache>
            </c:strRef>
          </c:tx>
          <c:invertIfNegative val="0"/>
          <c:dLbls>
            <c:spPr>
              <a:noFill/>
              <a:ln>
                <a:noFill/>
              </a:ln>
              <a:effectLst/>
            </c:spPr>
            <c:showLegendKey val="0"/>
            <c:showVal val="1"/>
            <c:showCatName val="0"/>
            <c:showSerName val="0"/>
            <c:showPercent val="0"/>
            <c:showBubbleSize val="0"/>
            <c:showLeaderLines val="0"/>
            <c:extLst>
              <c:ext xmlns:c15="http://schemas.microsoft.com/office/drawing/2012/chart" uri="{CE6537A1-D6FC-4f65-9D91-7224C49458BB}">
                <c15:showLeaderLines val="0"/>
              </c:ext>
            </c:extLst>
          </c:dLbls>
          <c:cat>
            <c:strRef>
              <c:f>Sheet1!$A$2:$A$5</c:f>
              <c:strCache>
                <c:ptCount val="4"/>
                <c:pt idx="0">
                  <c:v>2018</c:v>
                </c:pt>
                <c:pt idx="1">
                  <c:v>2019</c:v>
                </c:pt>
                <c:pt idx="2">
                  <c:v>2020</c:v>
                </c:pt>
                <c:pt idx="3">
                  <c:v>2021(E)</c:v>
                </c:pt>
              </c:strCache>
            </c:strRef>
          </c:cat>
          <c:val>
            <c:numRef>
              <c:f>Sheet1!$C$2:$C$5</c:f>
              <c:numCache>
                <c:formatCode>General</c:formatCode>
                <c:ptCount val="4"/>
                <c:pt idx="0">
                  <c:v>2.4</c:v>
                </c:pt>
                <c:pt idx="1">
                  <c:v>4.4000000000000004</c:v>
                </c:pt>
                <c:pt idx="2">
                  <c:v>1.8</c:v>
                </c:pt>
                <c:pt idx="3">
                  <c:v>2.8</c:v>
                </c:pt>
              </c:numCache>
            </c:numRef>
          </c:val>
          <c:extLst>
            <c:ext xmlns:c16="http://schemas.microsoft.com/office/drawing/2014/chart" uri="{C3380CC4-5D6E-409C-BE32-E72D297353CC}">
              <c16:uniqueId val="{00000001-8F7B-48B3-8D5B-9A77DCD30CF1}"/>
            </c:ext>
          </c:extLst>
        </c:ser>
        <c:dLbls>
          <c:showLegendKey val="0"/>
          <c:showVal val="0"/>
          <c:showCatName val="0"/>
          <c:showSerName val="0"/>
          <c:showPercent val="0"/>
          <c:showBubbleSize val="0"/>
        </c:dLbls>
        <c:gapWidth val="150"/>
        <c:axId val="35434496"/>
        <c:axId val="35436032"/>
      </c:barChart>
      <c:catAx>
        <c:axId val="35434496"/>
        <c:scaling>
          <c:orientation val="minMax"/>
        </c:scaling>
        <c:delete val="0"/>
        <c:axPos val="b"/>
        <c:numFmt formatCode="General" sourceLinked="1"/>
        <c:majorTickMark val="none"/>
        <c:minorTickMark val="none"/>
        <c:tickLblPos val="nextTo"/>
        <c:crossAx val="35436032"/>
        <c:crosses val="autoZero"/>
        <c:auto val="1"/>
        <c:lblAlgn val="ctr"/>
        <c:lblOffset val="100"/>
        <c:noMultiLvlLbl val="0"/>
      </c:catAx>
      <c:valAx>
        <c:axId val="35436032"/>
        <c:scaling>
          <c:orientation val="minMax"/>
        </c:scaling>
        <c:delete val="0"/>
        <c:axPos val="l"/>
        <c:majorGridlines/>
        <c:numFmt formatCode="General" sourceLinked="1"/>
        <c:majorTickMark val="none"/>
        <c:minorTickMark val="none"/>
        <c:tickLblPos val="nextTo"/>
        <c:crossAx val="35434496"/>
        <c:crosses val="autoZero"/>
        <c:crossBetween val="between"/>
      </c:valAx>
    </c:plotArea>
    <c:legend>
      <c:legendPos val="b"/>
      <c:overlay val="0"/>
    </c:legend>
    <c:plotVisOnly val="1"/>
    <c:dispBlanksAs val="zero"/>
    <c:showDLblsOverMax val="0"/>
  </c:chart>
  <c:txPr>
    <a:bodyPr/>
    <a:lstStyle/>
    <a:p>
      <a:pPr>
        <a:defRPr sz="1800"/>
      </a:pPr>
      <a:endParaRPr lang="ko-KR"/>
    </a:p>
  </c:txPr>
  <c:externalData r:id="rId1">
    <c:autoUpdate val="0"/>
  </c:externalData>
</c:chartSpace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BF104F63-4B2E-4F9A-9BF3-0605BB72D4DC}" type="doc">
      <dgm:prSet loTypeId="urn:microsoft.com/office/officeart/2005/8/layout/cycle3" loCatId="cycle" qsTypeId="urn:microsoft.com/office/officeart/2005/8/quickstyle/simple1" qsCatId="simple" csTypeId="urn:microsoft.com/office/officeart/2005/8/colors/accent1_2" csCatId="accent1" phldr="0"/>
      <dgm:spPr/>
      <dgm:t>
        <a:bodyPr/>
        <a:lstStyle/>
        <a:p>
          <a:pPr latinLnBrk="1"/>
          <a:endParaRPr lang="ko-KR" altLang="en-US"/>
        </a:p>
      </dgm:t>
    </dgm:pt>
    <dgm:pt modelId="{414E5360-DD51-4D99-BF2E-F26BDFCB35BB}">
      <dgm:prSet phldrT="[텍스트]" phldr="1"/>
      <dgm:spPr/>
      <dgm:t>
        <a:bodyPr/>
        <a:lstStyle/>
        <a:p>
          <a:pPr latinLnBrk="1"/>
          <a:endParaRPr lang="ko-KR" altLang="en-US"/>
        </a:p>
      </dgm:t>
    </dgm:pt>
    <dgm:pt modelId="{D4156CF0-6AD6-4C74-8B4F-8FEF2AAF0F41}" type="parTrans" cxnId="{388CCD95-6197-4F35-841D-C7466A69AA7F}">
      <dgm:prSet/>
      <dgm:spPr/>
      <dgm:t>
        <a:bodyPr/>
        <a:lstStyle/>
        <a:p>
          <a:pPr latinLnBrk="1"/>
          <a:endParaRPr lang="ko-KR" altLang="en-US"/>
        </a:p>
      </dgm:t>
    </dgm:pt>
    <dgm:pt modelId="{34321301-A33F-4DAD-9F86-DD08C57C7FC0}" type="sibTrans" cxnId="{388CCD95-6197-4F35-841D-C7466A69AA7F}">
      <dgm:prSet/>
      <dgm:spPr/>
      <dgm:t>
        <a:bodyPr/>
        <a:lstStyle/>
        <a:p>
          <a:pPr latinLnBrk="1"/>
          <a:endParaRPr lang="ko-KR" altLang="en-US"/>
        </a:p>
      </dgm:t>
    </dgm:pt>
    <dgm:pt modelId="{659523B7-17DF-47C1-9AFB-8A8CB65D161D}">
      <dgm:prSet phldrT="[텍스트]" phldr="1"/>
      <dgm:spPr/>
      <dgm:t>
        <a:bodyPr/>
        <a:lstStyle/>
        <a:p>
          <a:pPr latinLnBrk="1"/>
          <a:endParaRPr lang="ko-KR" altLang="en-US"/>
        </a:p>
      </dgm:t>
    </dgm:pt>
    <dgm:pt modelId="{7073463A-E0C0-4366-BAED-9D7F4707C111}" type="parTrans" cxnId="{EA7D320D-7598-44F6-A7A0-D2DC18989C4B}">
      <dgm:prSet/>
      <dgm:spPr/>
      <dgm:t>
        <a:bodyPr/>
        <a:lstStyle/>
        <a:p>
          <a:pPr latinLnBrk="1"/>
          <a:endParaRPr lang="ko-KR" altLang="en-US"/>
        </a:p>
      </dgm:t>
    </dgm:pt>
    <dgm:pt modelId="{E02CF532-4869-4F4A-9DD9-C97FB2B0F0D8}" type="sibTrans" cxnId="{EA7D320D-7598-44F6-A7A0-D2DC18989C4B}">
      <dgm:prSet/>
      <dgm:spPr/>
      <dgm:t>
        <a:bodyPr/>
        <a:lstStyle/>
        <a:p>
          <a:pPr latinLnBrk="1"/>
          <a:endParaRPr lang="ko-KR" altLang="en-US"/>
        </a:p>
      </dgm:t>
    </dgm:pt>
    <dgm:pt modelId="{0631F9C5-B757-4326-AF47-A6BFEBFA026F}">
      <dgm:prSet phldrT="[텍스트]" phldr="1"/>
      <dgm:spPr/>
      <dgm:t>
        <a:bodyPr/>
        <a:lstStyle/>
        <a:p>
          <a:pPr latinLnBrk="1"/>
          <a:endParaRPr lang="ko-KR" altLang="en-US"/>
        </a:p>
      </dgm:t>
    </dgm:pt>
    <dgm:pt modelId="{AB0C2212-9746-4DBC-BDF0-61EB0DF9D404}" type="parTrans" cxnId="{36199B83-6BF3-44A0-9EAC-4BAB7DD14CD2}">
      <dgm:prSet/>
      <dgm:spPr/>
      <dgm:t>
        <a:bodyPr/>
        <a:lstStyle/>
        <a:p>
          <a:pPr latinLnBrk="1"/>
          <a:endParaRPr lang="ko-KR" altLang="en-US"/>
        </a:p>
      </dgm:t>
    </dgm:pt>
    <dgm:pt modelId="{FA9F1A10-5F8B-429F-AE29-419A20523E03}" type="sibTrans" cxnId="{36199B83-6BF3-44A0-9EAC-4BAB7DD14CD2}">
      <dgm:prSet/>
      <dgm:spPr/>
      <dgm:t>
        <a:bodyPr/>
        <a:lstStyle/>
        <a:p>
          <a:pPr latinLnBrk="1"/>
          <a:endParaRPr lang="ko-KR" altLang="en-US"/>
        </a:p>
      </dgm:t>
    </dgm:pt>
    <dgm:pt modelId="{27BC6940-D9F1-4E9A-BCF1-BAB6CD490F68}">
      <dgm:prSet phldrT="[텍스트]" phldr="1"/>
      <dgm:spPr/>
      <dgm:t>
        <a:bodyPr/>
        <a:lstStyle/>
        <a:p>
          <a:pPr latinLnBrk="1"/>
          <a:endParaRPr lang="ko-KR" altLang="en-US"/>
        </a:p>
      </dgm:t>
    </dgm:pt>
    <dgm:pt modelId="{3A0DC749-6E23-4998-ACFB-795B29C8C430}" type="parTrans" cxnId="{98AD47DF-15D4-4828-B620-6E8D3CB044D1}">
      <dgm:prSet/>
      <dgm:spPr/>
      <dgm:t>
        <a:bodyPr/>
        <a:lstStyle/>
        <a:p>
          <a:pPr latinLnBrk="1"/>
          <a:endParaRPr lang="ko-KR" altLang="en-US"/>
        </a:p>
      </dgm:t>
    </dgm:pt>
    <dgm:pt modelId="{44687BEB-9EF3-4568-B5B8-0872D227138A}" type="sibTrans" cxnId="{98AD47DF-15D4-4828-B620-6E8D3CB044D1}">
      <dgm:prSet/>
      <dgm:spPr/>
      <dgm:t>
        <a:bodyPr/>
        <a:lstStyle/>
        <a:p>
          <a:pPr latinLnBrk="1"/>
          <a:endParaRPr lang="ko-KR" altLang="en-US"/>
        </a:p>
      </dgm:t>
    </dgm:pt>
    <dgm:pt modelId="{DAA186EE-65BB-4420-BA2C-E9B5E2F090A9}">
      <dgm:prSet phldrT="[텍스트]" phldr="1"/>
      <dgm:spPr/>
      <dgm:t>
        <a:bodyPr/>
        <a:lstStyle/>
        <a:p>
          <a:pPr latinLnBrk="1"/>
          <a:endParaRPr lang="ko-KR" altLang="en-US"/>
        </a:p>
      </dgm:t>
    </dgm:pt>
    <dgm:pt modelId="{F99BD735-B54A-4D08-97FA-D6A8BECD9466}" type="parTrans" cxnId="{780D5845-C5CC-440A-B127-C6806FCD4182}">
      <dgm:prSet/>
      <dgm:spPr/>
      <dgm:t>
        <a:bodyPr/>
        <a:lstStyle/>
        <a:p>
          <a:pPr latinLnBrk="1"/>
          <a:endParaRPr lang="ko-KR" altLang="en-US"/>
        </a:p>
      </dgm:t>
    </dgm:pt>
    <dgm:pt modelId="{6D6147D8-A937-448A-8D20-7A007D8C1C86}" type="sibTrans" cxnId="{780D5845-C5CC-440A-B127-C6806FCD4182}">
      <dgm:prSet/>
      <dgm:spPr/>
      <dgm:t>
        <a:bodyPr/>
        <a:lstStyle/>
        <a:p>
          <a:pPr latinLnBrk="1"/>
          <a:endParaRPr lang="ko-KR" altLang="en-US"/>
        </a:p>
      </dgm:t>
    </dgm:pt>
    <dgm:pt modelId="{25453935-0FDD-4CFA-ABB5-9CE6222FCA7D}" type="pres">
      <dgm:prSet presAssocID="{BF104F63-4B2E-4F9A-9BF3-0605BB72D4DC}" presName="Name0" presStyleCnt="0">
        <dgm:presLayoutVars>
          <dgm:dir/>
          <dgm:resizeHandles val="exact"/>
        </dgm:presLayoutVars>
      </dgm:prSet>
      <dgm:spPr/>
    </dgm:pt>
    <dgm:pt modelId="{DC4785B2-BF7C-44D6-AD1D-D02E575A2A34}" type="pres">
      <dgm:prSet presAssocID="{BF104F63-4B2E-4F9A-9BF3-0605BB72D4DC}" presName="cycle" presStyleCnt="0"/>
      <dgm:spPr/>
    </dgm:pt>
    <dgm:pt modelId="{646D9BCF-58A6-4072-9500-8A86EB0FA76F}" type="pres">
      <dgm:prSet presAssocID="{414E5360-DD51-4D99-BF2E-F26BDFCB35BB}" presName="nodeFirstNode" presStyleLbl="node1" presStyleIdx="0" presStyleCnt="5">
        <dgm:presLayoutVars>
          <dgm:bulletEnabled val="1"/>
        </dgm:presLayoutVars>
      </dgm:prSet>
      <dgm:spPr/>
    </dgm:pt>
    <dgm:pt modelId="{BB10ED28-5025-4A3E-B380-ED204030B99B}" type="pres">
      <dgm:prSet presAssocID="{34321301-A33F-4DAD-9F86-DD08C57C7FC0}" presName="sibTransFirstNode" presStyleLbl="bgShp" presStyleIdx="0" presStyleCnt="1"/>
      <dgm:spPr/>
    </dgm:pt>
    <dgm:pt modelId="{4961858A-DF42-4554-8E84-5113980D7A2A}" type="pres">
      <dgm:prSet presAssocID="{659523B7-17DF-47C1-9AFB-8A8CB65D161D}" presName="nodeFollowingNodes" presStyleLbl="node1" presStyleIdx="1" presStyleCnt="5">
        <dgm:presLayoutVars>
          <dgm:bulletEnabled val="1"/>
        </dgm:presLayoutVars>
      </dgm:prSet>
      <dgm:spPr/>
    </dgm:pt>
    <dgm:pt modelId="{6378EEF8-D2AB-4277-B3B7-BD27624A39EE}" type="pres">
      <dgm:prSet presAssocID="{0631F9C5-B757-4326-AF47-A6BFEBFA026F}" presName="nodeFollowingNodes" presStyleLbl="node1" presStyleIdx="2" presStyleCnt="5">
        <dgm:presLayoutVars>
          <dgm:bulletEnabled val="1"/>
        </dgm:presLayoutVars>
      </dgm:prSet>
      <dgm:spPr/>
    </dgm:pt>
    <dgm:pt modelId="{168FEEE1-C8A7-403E-890B-D2048DCB8DF5}" type="pres">
      <dgm:prSet presAssocID="{27BC6940-D9F1-4E9A-BCF1-BAB6CD490F68}" presName="nodeFollowingNodes" presStyleLbl="node1" presStyleIdx="3" presStyleCnt="5">
        <dgm:presLayoutVars>
          <dgm:bulletEnabled val="1"/>
        </dgm:presLayoutVars>
      </dgm:prSet>
      <dgm:spPr/>
    </dgm:pt>
    <dgm:pt modelId="{7B8832C5-DB70-4D12-BECD-A7289DA77B37}" type="pres">
      <dgm:prSet presAssocID="{DAA186EE-65BB-4420-BA2C-E9B5E2F090A9}" presName="nodeFollowingNodes" presStyleLbl="node1" presStyleIdx="4" presStyleCnt="5">
        <dgm:presLayoutVars>
          <dgm:bulletEnabled val="1"/>
        </dgm:presLayoutVars>
      </dgm:prSet>
      <dgm:spPr/>
    </dgm:pt>
  </dgm:ptLst>
  <dgm:cxnLst>
    <dgm:cxn modelId="{EA7D320D-7598-44F6-A7A0-D2DC18989C4B}" srcId="{BF104F63-4B2E-4F9A-9BF3-0605BB72D4DC}" destId="{659523B7-17DF-47C1-9AFB-8A8CB65D161D}" srcOrd="1" destOrd="0" parTransId="{7073463A-E0C0-4366-BAED-9D7F4707C111}" sibTransId="{E02CF532-4869-4F4A-9DD9-C97FB2B0F0D8}"/>
    <dgm:cxn modelId="{92C9EA0E-50D7-4755-9C39-F7C8D63C9D03}" type="presOf" srcId="{34321301-A33F-4DAD-9F86-DD08C57C7FC0}" destId="{BB10ED28-5025-4A3E-B380-ED204030B99B}" srcOrd="0" destOrd="0" presId="urn:microsoft.com/office/officeart/2005/8/layout/cycle3"/>
    <dgm:cxn modelId="{D28BBE20-8DD3-480E-A86B-F8194068B2BF}" type="presOf" srcId="{0631F9C5-B757-4326-AF47-A6BFEBFA026F}" destId="{6378EEF8-D2AB-4277-B3B7-BD27624A39EE}" srcOrd="0" destOrd="0" presId="urn:microsoft.com/office/officeart/2005/8/layout/cycle3"/>
    <dgm:cxn modelId="{D609CB39-F2A0-4E64-A44C-F57DE928C116}" type="presOf" srcId="{659523B7-17DF-47C1-9AFB-8A8CB65D161D}" destId="{4961858A-DF42-4554-8E84-5113980D7A2A}" srcOrd="0" destOrd="0" presId="urn:microsoft.com/office/officeart/2005/8/layout/cycle3"/>
    <dgm:cxn modelId="{780D5845-C5CC-440A-B127-C6806FCD4182}" srcId="{BF104F63-4B2E-4F9A-9BF3-0605BB72D4DC}" destId="{DAA186EE-65BB-4420-BA2C-E9B5E2F090A9}" srcOrd="4" destOrd="0" parTransId="{F99BD735-B54A-4D08-97FA-D6A8BECD9466}" sibTransId="{6D6147D8-A937-448A-8D20-7A007D8C1C86}"/>
    <dgm:cxn modelId="{27999547-1C2F-4E41-8595-498E3CDF725F}" type="presOf" srcId="{414E5360-DD51-4D99-BF2E-F26BDFCB35BB}" destId="{646D9BCF-58A6-4072-9500-8A86EB0FA76F}" srcOrd="0" destOrd="0" presId="urn:microsoft.com/office/officeart/2005/8/layout/cycle3"/>
    <dgm:cxn modelId="{47A8B874-6E97-4D5E-86E5-F31FF469BE85}" type="presOf" srcId="{DAA186EE-65BB-4420-BA2C-E9B5E2F090A9}" destId="{7B8832C5-DB70-4D12-BECD-A7289DA77B37}" srcOrd="0" destOrd="0" presId="urn:microsoft.com/office/officeart/2005/8/layout/cycle3"/>
    <dgm:cxn modelId="{36199B83-6BF3-44A0-9EAC-4BAB7DD14CD2}" srcId="{BF104F63-4B2E-4F9A-9BF3-0605BB72D4DC}" destId="{0631F9C5-B757-4326-AF47-A6BFEBFA026F}" srcOrd="2" destOrd="0" parTransId="{AB0C2212-9746-4DBC-BDF0-61EB0DF9D404}" sibTransId="{FA9F1A10-5F8B-429F-AE29-419A20523E03}"/>
    <dgm:cxn modelId="{388CCD95-6197-4F35-841D-C7466A69AA7F}" srcId="{BF104F63-4B2E-4F9A-9BF3-0605BB72D4DC}" destId="{414E5360-DD51-4D99-BF2E-F26BDFCB35BB}" srcOrd="0" destOrd="0" parTransId="{D4156CF0-6AD6-4C74-8B4F-8FEF2AAF0F41}" sibTransId="{34321301-A33F-4DAD-9F86-DD08C57C7FC0}"/>
    <dgm:cxn modelId="{98AD47DF-15D4-4828-B620-6E8D3CB044D1}" srcId="{BF104F63-4B2E-4F9A-9BF3-0605BB72D4DC}" destId="{27BC6940-D9F1-4E9A-BCF1-BAB6CD490F68}" srcOrd="3" destOrd="0" parTransId="{3A0DC749-6E23-4998-ACFB-795B29C8C430}" sibTransId="{44687BEB-9EF3-4568-B5B8-0872D227138A}"/>
    <dgm:cxn modelId="{06B517EE-7DEE-40A2-846C-968A0233A236}" type="presOf" srcId="{27BC6940-D9F1-4E9A-BCF1-BAB6CD490F68}" destId="{168FEEE1-C8A7-403E-890B-D2048DCB8DF5}" srcOrd="0" destOrd="0" presId="urn:microsoft.com/office/officeart/2005/8/layout/cycle3"/>
    <dgm:cxn modelId="{88FAAFEE-6AEE-422C-8AE8-F4C6B055571A}" type="presOf" srcId="{BF104F63-4B2E-4F9A-9BF3-0605BB72D4DC}" destId="{25453935-0FDD-4CFA-ABB5-9CE6222FCA7D}" srcOrd="0" destOrd="0" presId="urn:microsoft.com/office/officeart/2005/8/layout/cycle3"/>
    <dgm:cxn modelId="{49F64A98-FE05-4E1D-B4FB-02081828E03C}" type="presParOf" srcId="{25453935-0FDD-4CFA-ABB5-9CE6222FCA7D}" destId="{DC4785B2-BF7C-44D6-AD1D-D02E575A2A34}" srcOrd="0" destOrd="0" presId="urn:microsoft.com/office/officeart/2005/8/layout/cycle3"/>
    <dgm:cxn modelId="{ADE1E00E-FCD9-4DAF-9631-D04488A7AC4E}" type="presParOf" srcId="{DC4785B2-BF7C-44D6-AD1D-D02E575A2A34}" destId="{646D9BCF-58A6-4072-9500-8A86EB0FA76F}" srcOrd="0" destOrd="0" presId="urn:microsoft.com/office/officeart/2005/8/layout/cycle3"/>
    <dgm:cxn modelId="{A7F0A0AC-F4AD-4229-9995-EAF4AF44729A}" type="presParOf" srcId="{DC4785B2-BF7C-44D6-AD1D-D02E575A2A34}" destId="{BB10ED28-5025-4A3E-B380-ED204030B99B}" srcOrd="1" destOrd="0" presId="urn:microsoft.com/office/officeart/2005/8/layout/cycle3"/>
    <dgm:cxn modelId="{AD2E876A-3CC6-4183-BE6C-CFD14FD1DE7C}" type="presParOf" srcId="{DC4785B2-BF7C-44D6-AD1D-D02E575A2A34}" destId="{4961858A-DF42-4554-8E84-5113980D7A2A}" srcOrd="2" destOrd="0" presId="urn:microsoft.com/office/officeart/2005/8/layout/cycle3"/>
    <dgm:cxn modelId="{1523CC6A-E7FC-479C-A3C9-185174CA4DB9}" type="presParOf" srcId="{DC4785B2-BF7C-44D6-AD1D-D02E575A2A34}" destId="{6378EEF8-D2AB-4277-B3B7-BD27624A39EE}" srcOrd="3" destOrd="0" presId="urn:microsoft.com/office/officeart/2005/8/layout/cycle3"/>
    <dgm:cxn modelId="{DDA0ADB5-E19B-44CE-A5E1-7BD7347519A6}" type="presParOf" srcId="{DC4785B2-BF7C-44D6-AD1D-D02E575A2A34}" destId="{168FEEE1-C8A7-403E-890B-D2048DCB8DF5}" srcOrd="4" destOrd="0" presId="urn:microsoft.com/office/officeart/2005/8/layout/cycle3"/>
    <dgm:cxn modelId="{39100B93-74C2-474D-A454-0C1D1E277865}" type="presParOf" srcId="{DC4785B2-BF7C-44D6-AD1D-D02E575A2A34}" destId="{7B8832C5-DB70-4D12-BECD-A7289DA77B37}" srcOrd="5" destOrd="0" presId="urn:microsoft.com/office/officeart/2005/8/layout/cycle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BB10ED28-5025-4A3E-B380-ED204030B99B}">
      <dsp:nvSpPr>
        <dsp:cNvPr id="0" name=""/>
        <dsp:cNvSpPr/>
      </dsp:nvSpPr>
      <dsp:spPr>
        <a:xfrm>
          <a:off x="1346650" y="-29536"/>
          <a:ext cx="4939546" cy="4939546"/>
        </a:xfrm>
        <a:prstGeom prst="circularArrow">
          <a:avLst>
            <a:gd name="adj1" fmla="val 5544"/>
            <a:gd name="adj2" fmla="val 330680"/>
            <a:gd name="adj3" fmla="val 13778213"/>
            <a:gd name="adj4" fmla="val 17384572"/>
            <a:gd name="adj5" fmla="val 5757"/>
          </a:avLst>
        </a:prstGeom>
        <a:solidFill>
          <a:schemeClr val="accent1">
            <a:tint val="40000"/>
            <a:hueOff val="0"/>
            <a:satOff val="0"/>
            <a:lumOff val="0"/>
            <a:alphaOff val="0"/>
          </a:schemeClr>
        </a:solidFill>
        <a:ln>
          <a:noFill/>
        </a:ln>
        <a:effectLst/>
      </dsp:spPr>
      <dsp:style>
        <a:lnRef idx="0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</dsp:sp>
    <dsp:sp modelId="{646D9BCF-58A6-4072-9500-8A86EB0FA76F}">
      <dsp:nvSpPr>
        <dsp:cNvPr id="0" name=""/>
        <dsp:cNvSpPr/>
      </dsp:nvSpPr>
      <dsp:spPr>
        <a:xfrm>
          <a:off x="2661061" y="1323"/>
          <a:ext cx="2310725" cy="115536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marL="0" lvl="0" indent="0" algn="ctr" defTabSz="164465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ko-KR" altLang="en-US" sz="3700" kern="1200"/>
        </a:p>
      </dsp:txBody>
      <dsp:txXfrm>
        <a:off x="2717461" y="57723"/>
        <a:ext cx="2197925" cy="1042562"/>
      </dsp:txXfrm>
    </dsp:sp>
    <dsp:sp modelId="{4961858A-DF42-4554-8E84-5113980D7A2A}">
      <dsp:nvSpPr>
        <dsp:cNvPr id="0" name=""/>
        <dsp:cNvSpPr/>
      </dsp:nvSpPr>
      <dsp:spPr>
        <a:xfrm>
          <a:off x="4664382" y="1456821"/>
          <a:ext cx="2310725" cy="115536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marL="0" lvl="0" indent="0" algn="ctr" defTabSz="164465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ko-KR" altLang="en-US" sz="3700" kern="1200"/>
        </a:p>
      </dsp:txBody>
      <dsp:txXfrm>
        <a:off x="4720782" y="1513221"/>
        <a:ext cx="2197925" cy="1042562"/>
      </dsp:txXfrm>
    </dsp:sp>
    <dsp:sp modelId="{6378EEF8-D2AB-4277-B3B7-BD27624A39EE}">
      <dsp:nvSpPr>
        <dsp:cNvPr id="0" name=""/>
        <dsp:cNvSpPr/>
      </dsp:nvSpPr>
      <dsp:spPr>
        <a:xfrm>
          <a:off x="3899181" y="3811866"/>
          <a:ext cx="2310725" cy="115536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marL="0" lvl="0" indent="0" algn="ctr" defTabSz="164465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ko-KR" altLang="en-US" sz="3700" kern="1200"/>
        </a:p>
      </dsp:txBody>
      <dsp:txXfrm>
        <a:off x="3955581" y="3868266"/>
        <a:ext cx="2197925" cy="1042562"/>
      </dsp:txXfrm>
    </dsp:sp>
    <dsp:sp modelId="{168FEEE1-C8A7-403E-890B-D2048DCB8DF5}">
      <dsp:nvSpPr>
        <dsp:cNvPr id="0" name=""/>
        <dsp:cNvSpPr/>
      </dsp:nvSpPr>
      <dsp:spPr>
        <a:xfrm>
          <a:off x="1422940" y="3811866"/>
          <a:ext cx="2310725" cy="115536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marL="0" lvl="0" indent="0" algn="ctr" defTabSz="164465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ko-KR" altLang="en-US" sz="3700" kern="1200"/>
        </a:p>
      </dsp:txBody>
      <dsp:txXfrm>
        <a:off x="1479340" y="3868266"/>
        <a:ext cx="2197925" cy="1042562"/>
      </dsp:txXfrm>
    </dsp:sp>
    <dsp:sp modelId="{7B8832C5-DB70-4D12-BECD-A7289DA77B37}">
      <dsp:nvSpPr>
        <dsp:cNvPr id="0" name=""/>
        <dsp:cNvSpPr/>
      </dsp:nvSpPr>
      <dsp:spPr>
        <a:xfrm>
          <a:off x="657740" y="1456821"/>
          <a:ext cx="2310725" cy="1155362"/>
        </a:xfrm>
        <a:prstGeom prst="roundRect">
          <a:avLst/>
        </a:prstGeom>
        <a:solidFill>
          <a:schemeClr val="accent1">
            <a:hueOff val="0"/>
            <a:satOff val="0"/>
            <a:lumOff val="0"/>
            <a:alphaOff val="0"/>
          </a:schemeClr>
        </a:solidFill>
        <a:ln w="25400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140970" tIns="140970" rIns="140970" bIns="140970" numCol="1" spcCol="1270" anchor="ctr" anchorCtr="0">
          <a:noAutofit/>
        </a:bodyPr>
        <a:lstStyle/>
        <a:p>
          <a:pPr marL="0" lvl="0" indent="0" algn="ctr" defTabSz="1644650" latinLnBrk="1">
            <a:lnSpc>
              <a:spcPct val="90000"/>
            </a:lnSpc>
            <a:spcBef>
              <a:spcPct val="0"/>
            </a:spcBef>
            <a:spcAft>
              <a:spcPct val="35000"/>
            </a:spcAft>
            <a:buNone/>
          </a:pPr>
          <a:endParaRPr lang="ko-KR" altLang="en-US" sz="3700" kern="1200"/>
        </a:p>
      </dsp:txBody>
      <dsp:txXfrm>
        <a:off x="714140" y="1513221"/>
        <a:ext cx="2197925" cy="1042562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cycle3">
  <dgm:title val=""/>
  <dgm:desc val=""/>
  <dgm:catLst>
    <dgm:cat type="cycle" pri="50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  <dgm:pt modelId="3"/>
      </dgm:ptLst>
      <dgm:cxnLst>
        <dgm:cxn modelId="4" srcId="0" destId="1" srcOrd="0" destOrd="0"/>
        <dgm:cxn modelId="5" srcId="0" destId="2" srcOrd="1" destOrd="0"/>
        <dgm:cxn modelId="6" srcId="0" destId="3" srcOrd="2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Name0">
    <dgm:varLst>
      <dgm:dir/>
      <dgm:resizeHandles val="exact"/>
    </dgm:varLst>
    <dgm:choose name="Name1">
      <dgm:if name="Name2" axis="ch" ptType="node" func="cnt" op="equ" val="2">
        <dgm:alg type="composite">
          <dgm:param type="ar" val="0.9"/>
        </dgm:alg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  <dgm:constr type="ctrX" for="ch" forName="node1" refType="w" fact="0.5"/>
          <dgm:constr type="t" for="ch" forName="node1"/>
          <dgm:constr type="w" for="ch" forName="node1" refType="w" fact="0.8"/>
          <dgm:constr type="h" for="ch" forName="node1" refType="w" refFor="ch" refForName="node1" fact="0.5"/>
          <dgm:constr type="ctrX" for="ch" forName="sibTrans" refType="w" fact="0.5"/>
          <dgm:constr type="t" for="ch" forName="sibTrans"/>
          <dgm:constr type="w" for="ch" forName="sibTrans" refType="w" fact="0.8"/>
          <dgm:constr type="h" for="ch" forName="sibTrans" refType="w" refFor="ch" refForName="node1" fact="0.5"/>
          <dgm:constr type="userA" for="ch" forName="sibTrans" refType="w" fact="1.07"/>
          <dgm:constr type="ctrX" for="ch" forName="node2" refType="w" fact="0.5"/>
          <dgm:constr type="b" for="ch" forName="node2" refType="h"/>
          <dgm:constr type="w" for="ch" forName="node2" refType="w" fact="0.8"/>
          <dgm:constr type="h" for="ch" forName="node2" refType="w" refFor="ch" refForName="node1" fact="0.5"/>
          <dgm:constr type="l" for="ch" forName="sp1"/>
          <dgm:constr type="t" for="ch" forName="sp1" refType="h" fact="0.5"/>
          <dgm:constr type="w" for="ch" forName="sp1" val="1"/>
          <dgm:constr type="h" for="ch" forName="sp1" val="1"/>
          <dgm:constr type="r" for="ch" forName="sp2" refType="w"/>
          <dgm:constr type="t" for="ch" forName="sp2" refType="h" fact="0.5"/>
          <dgm:constr type="w" for="ch" forName="sp2" val="1"/>
          <dgm:constr type="h" for="ch" forName="sp2" val="1"/>
        </dgm:constrLst>
        <dgm:ruleLst/>
      </dgm:if>
      <dgm:else name="Name3">
        <dgm:alg type="composite"/>
        <dgm:shape xmlns:r="http://schemas.openxmlformats.org/officeDocument/2006/relationships" r:blip="">
          <dgm:adjLst/>
        </dgm:shape>
        <dgm:presOf/>
        <dgm:constrLst>
          <dgm:constr type="primFontSz" for="ch" ptType="node" op="equ" val="65"/>
        </dgm:constrLst>
        <dgm:ruleLst/>
      </dgm:else>
    </dgm:choose>
    <dgm:choose name="Name4">
      <dgm:if name="Name5" axis="ch" ptType="node" func="cnt" op="equ" val="2">
        <dgm:layoutNode name="node1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1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ibTrans" styleLbl="bgShp">
          <dgm:choose name="Name6">
            <dgm:if name="Name7" func="var" arg="dir" op="equ" val="norm">
              <dgm:alg type="conn">
                <dgm:param type="connRout" val="longCurve"/>
                <dgm:param type="begPts" val="midR"/>
                <dgm:param type="endPts" val="midL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 fact="-1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if>
            <dgm:else name="Name8">
              <dgm:alg type="conn">
                <dgm:param type="connRout" val="longCurve"/>
                <dgm:param type="begPts" val="midL"/>
                <dgm:param type="endPts" val="midR"/>
                <dgm:param type="dstNode" val="node1"/>
              </dgm:alg>
              <dgm:shape xmlns:r="http://schemas.openxmlformats.org/officeDocument/2006/relationships" type="conn" r:blip="" zOrderOff="-2">
                <dgm:adjLst/>
              </dgm:shape>
              <dgm:presOf axis="ch" ptType="sibTrans"/>
              <dgm:constrLst>
                <dgm:constr type="userA"/>
                <dgm:constr type="diam" refType="userA"/>
                <dgm:constr type="wArH" refType="userA" fact="0.05"/>
                <dgm:constr type="hArH" refType="userA" fact="0.1"/>
                <dgm:constr type="stemThick" refType="userA" fact="0.06"/>
                <dgm:constr type="begPad" refType="connDist" fact="-0.2"/>
                <dgm:constr type="endPad" refType="connDist" fact="0.05"/>
              </dgm:constrLst>
            </dgm:else>
          </dgm:choose>
          <dgm:ruleLst/>
        </dgm:layoutNode>
        <dgm:layoutNode name="node2">
          <dgm:varLst>
            <dgm:bulletEnabled val="1"/>
          </dgm:varLst>
          <dgm:alg type="tx"/>
          <dgm:shape xmlns:r="http://schemas.openxmlformats.org/officeDocument/2006/relationships" type="roundRect" r:blip="">
            <dgm:adjLst/>
          </dgm:shape>
          <dgm:presOf axis="ch desOrSelf" ptType="node node" st="2 1" cnt="1 0"/>
          <dgm:constrLst>
            <dgm:constr type="tMarg" refType="primFontSz" fact="0.3"/>
            <dgm:constr type="bMarg" refType="primFontSz" fact="0.3"/>
            <dgm:constr type="lMarg" refType="primFontSz" fact="0.3"/>
            <dgm:constr type="rMarg" refType="primFontSz" fact="0.3"/>
          </dgm:constrLst>
          <dgm:ruleLst>
            <dgm:rule type="primFontSz" val="5" fact="NaN" max="NaN"/>
          </dgm:ruleLst>
        </dgm:layoutNode>
        <dgm:layoutNode name="sp1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  <dgm:layoutNode name="sp2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if>
      <dgm:else name="Name9">
        <dgm:layoutNode name="cycle">
          <dgm:choose name="Name10">
            <dgm:if name="Name11" func="var" arg="dir" op="equ" val="norm">
              <dgm:alg type="cycle">
                <dgm:param type="stAng" val="0"/>
                <dgm:param type="spanAng" val="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 fact="-1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if>
            <dgm:else name="Name12">
              <dgm:alg type="cycle">
                <dgm:param type="stAng" val="0"/>
                <dgm:param type="spanAng" val="-360"/>
              </dgm:alg>
              <dgm:shape xmlns:r="http://schemas.openxmlformats.org/officeDocument/2006/relationships" r:blip="">
                <dgm:adjLst/>
              </dgm:shape>
              <dgm:presOf/>
              <dgm:constrLst>
                <dgm:constr type="diam" refType="w"/>
                <dgm:constr type="w" for="ch" ptType="node" refType="w"/>
                <dgm:constr type="sibSp" val="15"/>
                <dgm:constr type="userA" for="ch" ptType="sibTrans" refType="diam" op="equ"/>
                <dgm:constr type="wArH" for="ch" ptType="sibTrans" refType="diam" op="equ" fact="0.05"/>
                <dgm:constr type="hArH" for="ch" ptType="sibTrans" refType="diam" op="equ" fact="0.1"/>
                <dgm:constr type="stemThick" for="ch" ptType="sibTrans" refType="diam" op="equ" fact="0.065"/>
                <dgm:constr type="primFontSz" for="ch" ptType="node" op="equ"/>
              </dgm:constrLst>
            </dgm:else>
          </dgm:choose>
          <dgm:ruleLst/>
          <dgm:forEach name="nodesFirstNodeForEach" axis="ch" ptType="node" cnt="1">
            <dgm:layoutNode name="nodeFirstNode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  <dgm:forEach name="sibTransForEach" axis="followSib" ptType="sibTrans" cnt="1">
              <dgm:layoutNode name="sibTransFirstNode" styleLbl="bgShp">
                <dgm:choose name="Name13">
                  <dgm:if name="Name14" func="var" arg="dir" op="equ" val="norm">
                    <dgm:alg type="conn">
                      <dgm:param type="connRout" val="longCurve"/>
                      <dgm:param type="begPts" val="midR"/>
                      <dgm:param type="endPts" val="midL"/>
                      <dgm:param type="dstNode" val="nodeFirstNode"/>
                    </dgm:alg>
                  </dgm:if>
                  <dgm:else name="Name15">
                    <dgm:alg type="conn">
                      <dgm:param type="connRout" val="longCurve"/>
                      <dgm:param type="begPts" val="midL"/>
                      <dgm:param type="endPts" val="midR"/>
                      <dgm:param type="dstNode" val="nodeFirstNode"/>
                    </dgm:alg>
                  </dgm:else>
                </dgm:choose>
                <dgm:shape xmlns:r="http://schemas.openxmlformats.org/officeDocument/2006/relationships" type="conn" r:blip="" zOrderOff="-2">
                  <dgm:adjLst/>
                </dgm:shape>
                <dgm:presOf axis="self"/>
                <dgm:choose name="Name16">
                  <dgm:if name="Name17" axis="par ch" ptType="doc node" func="cnt" op="equ" val="3">
                    <dgm:constrLst>
                      <dgm:constr type="userA"/>
                      <dgm:constr type="diam" refType="userA" fact="1.01"/>
                      <dgm:constr type="begPad" refType="connDist" fact="-0.2"/>
                      <dgm:constr type="endPad" refType="connDist" fact="0.05"/>
                    </dgm:constrLst>
                  </dgm:if>
                  <dgm:if name="Name18" axis="par ch" ptType="doc node" func="cnt" op="equ" val="4">
                    <dgm:constrLst>
                      <dgm:constr type="userA"/>
                      <dgm:constr type="diam" refType="userA" fact="1.26"/>
                      <dgm:constr type="begPad" refType="connDist" fact="-0.2"/>
                      <dgm:constr type="endPad" refType="connDist" fact="0.05"/>
                    </dgm:constrLst>
                  </dgm:if>
                  <dgm:if name="Name19" axis="par ch" ptType="doc node" func="cnt" op="equ" val="5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if>
                  <dgm:if name="Name20" axis="par ch" ptType="doc node" func="cnt" op="equ" val="6">
                    <dgm:constrLst>
                      <dgm:constr type="userA"/>
                      <dgm:constr type="diam" refType="userA" fact="1.1"/>
                      <dgm:constr type="begPad" refType="connDist" fact="-0.2"/>
                      <dgm:constr type="endPad" refType="connDist" fact="0.05"/>
                    </dgm:constrLst>
                  </dgm:if>
                  <dgm:else name="Name21">
                    <dgm:constrLst>
                      <dgm:constr type="userA"/>
                      <dgm:constr type="diam" refType="userA" fact="1.04"/>
                      <dgm:constr type="begPad" refType="connDist" fact="-0.2"/>
                      <dgm:constr type="endPad" refType="connDist" fact="0.05"/>
                    </dgm:constrLst>
                  </dgm:else>
                </dgm:choose>
                <dgm:ruleLst/>
              </dgm:layoutNode>
            </dgm:forEach>
          </dgm:forEach>
          <dgm:forEach name="followingNodesForEach" axis="ch" ptType="node" st="2">
            <dgm:layoutNode name="nodeFollowingNodes">
              <dgm:varLst>
                <dgm:bulletEnabled val="1"/>
              </dgm:varLst>
              <dgm:alg type="tx"/>
              <dgm:shape xmlns:r="http://schemas.openxmlformats.org/officeDocument/2006/relationships" type="roundRect" r:blip="">
                <dgm:adjLst/>
              </dgm:shape>
              <dgm:presOf axis="desOrSelf" ptType="node"/>
              <dgm:constrLst>
                <dgm:constr type="h" refType="w" fact="0.5"/>
                <dgm:constr type="primFontSz" val="65"/>
                <dgm:constr type="tMarg" refType="primFontSz" fact="0.3"/>
                <dgm:constr type="bMarg" refType="primFontSz" fact="0.3"/>
                <dgm:constr type="lMarg" refType="primFontSz" fact="0.3"/>
                <dgm:constr type="rMarg" refType="primFontSz" fact="0.3"/>
              </dgm:constrLst>
              <dgm:ruleLst>
                <dgm:rule type="primFontSz" val="5" fact="NaN" max="NaN"/>
              </dgm:ruleLst>
            </dgm:layoutNode>
          </dgm:forEach>
        </dgm:layoutNode>
      </dgm:else>
    </dgm:choose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media/image1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머리글 개체 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3" name="날짜 개체 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FEB8965-F832-4E9A-B430-BD89EF5FFC11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4" name="슬라이드 이미지 개체 틀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ko-KR" altLang="en-US"/>
          </a:p>
        </p:txBody>
      </p:sp>
      <p:sp>
        <p:nvSpPr>
          <p:cNvPr id="5" name="슬라이드 노트 개체 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57D0736-1E3D-4112-BEA3-E9B440D4E595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763361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슬라이드 이미지 개체 틀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슬라이드 노트 개체 틀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ko-KR" altLang="en-US"/>
              <a:t>기술력을 어필할 수 있는 항목</a:t>
            </a:r>
            <a:endParaRPr lang="ko-KR" altLang="en-US" dirty="0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57D0736-1E3D-4112-BEA3-E9B440D4E595}" type="slidenum">
              <a:rPr lang="ko-KR" altLang="en-US" smtClean="0"/>
              <a:t>5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15804331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832178417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16216978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67658101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7008010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83258542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457153032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78365993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3755620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54619856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135223244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3899932512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30B26D8A-B36A-4AEF-988B-50E30891696D}" type="datetimeFigureOut">
              <a:rPr lang="ko-KR" altLang="en-US" smtClean="0"/>
              <a:t>2024-01-16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58B0494-C0A8-453A-9E5B-13AD44848936}" type="slidenum">
              <a:rPr lang="ko-KR" altLang="en-US" smtClean="0"/>
              <a:t>‹#›</a:t>
            </a:fld>
            <a:endParaRPr lang="ko-KR" altLang="en-US"/>
          </a:p>
        </p:txBody>
      </p:sp>
    </p:spTree>
    <p:extLst>
      <p:ext uri="{BB962C8B-B14F-4D97-AF65-F5344CB8AC3E}">
        <p14:creationId xmlns:p14="http://schemas.microsoft.com/office/powerpoint/2010/main" val="262992153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2.xml"/><Relationship Id="rId1" Type="http://schemas.openxmlformats.org/officeDocument/2006/relationships/slideLayout" Target="../slideLayouts/slideLayout1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chart" Target="../charts/chart3.xml"/><Relationship Id="rId1" Type="http://schemas.openxmlformats.org/officeDocument/2006/relationships/slideLayout" Target="../slideLayouts/slideLayout1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chart" Target="../charts/chart4.xml"/><Relationship Id="rId1" Type="http://schemas.openxmlformats.org/officeDocument/2006/relationships/slideLayout" Target="../slideLayouts/slideLayout1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7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chart" Target="../charts/chart5.xml"/><Relationship Id="rId1" Type="http://schemas.openxmlformats.org/officeDocument/2006/relationships/slideLayout" Target="../slideLayouts/slideLayout1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1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chart" Target="../charts/chart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685800" y="1844824"/>
            <a:ext cx="7772400" cy="1470025"/>
          </a:xfrm>
        </p:spPr>
        <p:txBody>
          <a:bodyPr/>
          <a:lstStyle/>
          <a:p>
            <a:r>
              <a:rPr lang="ko-KR" altLang="en-US" dirty="0"/>
              <a:t>제품명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371600" y="3600599"/>
            <a:ext cx="6400800" cy="1752600"/>
          </a:xfrm>
        </p:spPr>
        <p:txBody>
          <a:bodyPr/>
          <a:lstStyle/>
          <a:p>
            <a:r>
              <a:rPr lang="en-US" altLang="ko-KR" dirty="0"/>
              <a:t>[</a:t>
            </a:r>
            <a:r>
              <a:rPr lang="en-US" altLang="ko-KR" dirty="0" err="1"/>
              <a:t>yyyy</a:t>
            </a:r>
            <a:r>
              <a:rPr lang="en-US" altLang="ko-KR" dirty="0"/>
              <a:t>. mm. </a:t>
            </a:r>
            <a:r>
              <a:rPr lang="en-US" altLang="ko-KR" dirty="0" err="1"/>
              <a:t>dd</a:t>
            </a:r>
            <a:r>
              <a:rPr lang="en-US" altLang="ko-KR" dirty="0"/>
              <a:t>]</a:t>
            </a:r>
          </a:p>
          <a:p>
            <a:endParaRPr lang="en-US" altLang="ko-KR" dirty="0"/>
          </a:p>
          <a:p>
            <a:r>
              <a:rPr lang="ko-KR" altLang="en-US" dirty="0"/>
              <a:t>주식회사 </a:t>
            </a:r>
            <a:r>
              <a:rPr lang="en-US" altLang="ko-KR" dirty="0"/>
              <a:t>ABC</a:t>
            </a:r>
            <a:r>
              <a:rPr lang="ko-KR" altLang="en-US"/>
              <a:t>소프트</a:t>
            </a:r>
            <a:endParaRPr lang="ko-KR" altLang="en-US" dirty="0"/>
          </a:p>
        </p:txBody>
      </p:sp>
      <p:sp>
        <p:nvSpPr>
          <p:cNvPr id="4" name="제목 1"/>
          <p:cNvSpPr txBox="1">
            <a:spLocks/>
          </p:cNvSpPr>
          <p:nvPr/>
        </p:nvSpPr>
        <p:spPr>
          <a:xfrm>
            <a:off x="669532" y="404664"/>
            <a:ext cx="7772400" cy="1470025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>
            <a:lvl1pPr algn="ctr" defTabSz="914400" rtl="0" eaLnBrk="1" latinLnBrk="1" hangingPunct="1">
              <a:spcBef>
                <a:spcPct val="0"/>
              </a:spcBef>
              <a:buNone/>
              <a:defRPr sz="44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r>
              <a:rPr lang="ko-KR" altLang="en-US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신</a:t>
            </a:r>
            <a:r>
              <a:rPr lang="en-US" altLang="ko-KR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SW</a:t>
            </a:r>
            <a:r>
              <a:rPr lang="ko-KR" altLang="en-US" sz="36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상품대상 제출</a:t>
            </a:r>
          </a:p>
        </p:txBody>
      </p:sp>
      <p:sp>
        <p:nvSpPr>
          <p:cNvPr id="5" name="TextBox 4"/>
          <p:cNvSpPr txBox="1"/>
          <p:nvPr/>
        </p:nvSpPr>
        <p:spPr>
          <a:xfrm>
            <a:off x="323528" y="5445224"/>
            <a:ext cx="8712968" cy="1337354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>
              <a:lnSpc>
                <a:spcPct val="130000"/>
              </a:lnSpc>
            </a:pPr>
            <a:r>
              <a:rPr lang="en-US" altLang="ko-KR" sz="1600" dirty="0">
                <a:solidFill>
                  <a:srgbClr val="0000FF"/>
                </a:solidFill>
              </a:rPr>
              <a:t>※ </a:t>
            </a:r>
            <a:r>
              <a:rPr lang="ko-KR" altLang="en-US" sz="1600" dirty="0">
                <a:solidFill>
                  <a:srgbClr val="0000FF"/>
                </a:solidFill>
              </a:rPr>
              <a:t>본 </a:t>
            </a:r>
            <a:r>
              <a:rPr lang="en-US" altLang="ko-KR" sz="1600" dirty="0">
                <a:solidFill>
                  <a:srgbClr val="0000FF"/>
                </a:solidFill>
              </a:rPr>
              <a:t>PPT</a:t>
            </a:r>
            <a:r>
              <a:rPr lang="ko-KR" altLang="en-US" sz="1600" dirty="0">
                <a:solidFill>
                  <a:srgbClr val="0000FF"/>
                </a:solidFill>
              </a:rPr>
              <a:t>는 샘플입니다</a:t>
            </a:r>
            <a:r>
              <a:rPr lang="en-US" altLang="ko-KR" sz="1600" dirty="0">
                <a:solidFill>
                  <a:srgbClr val="0000FF"/>
                </a:solidFill>
              </a:rPr>
              <a:t>. </a:t>
            </a:r>
            <a:r>
              <a:rPr lang="ko-KR" altLang="en-US" sz="1600" dirty="0">
                <a:solidFill>
                  <a:srgbClr val="0000FF"/>
                </a:solidFill>
              </a:rPr>
              <a:t>다른 형태나 양식을 사용하셔도 됩니다</a:t>
            </a:r>
            <a:r>
              <a:rPr lang="en-US" altLang="ko-KR" sz="1600" dirty="0">
                <a:solidFill>
                  <a:srgbClr val="0000FF"/>
                </a:solidFill>
              </a:rPr>
              <a:t>.</a:t>
            </a:r>
          </a:p>
          <a:p>
            <a:pPr>
              <a:lnSpc>
                <a:spcPct val="130000"/>
              </a:lnSpc>
            </a:pPr>
            <a:r>
              <a:rPr lang="en-US" altLang="ko-KR" sz="1600" dirty="0">
                <a:solidFill>
                  <a:srgbClr val="0000FF"/>
                </a:solidFill>
              </a:rPr>
              <a:t>※ </a:t>
            </a:r>
            <a:r>
              <a:rPr lang="ko-KR" altLang="en-US" sz="1600" dirty="0">
                <a:solidFill>
                  <a:srgbClr val="0000FF"/>
                </a:solidFill>
              </a:rPr>
              <a:t>타 양식을 사용할 경우 </a:t>
            </a:r>
            <a:r>
              <a:rPr lang="ko-KR" altLang="en-US" sz="1600" b="1" dirty="0">
                <a:solidFill>
                  <a:srgbClr val="C00000"/>
                </a:solidFill>
              </a:rPr>
              <a:t>본 양식의 목차 및 평가항목</a:t>
            </a:r>
            <a:r>
              <a:rPr lang="en-US" altLang="ko-KR" sz="1600" b="1" dirty="0">
                <a:solidFill>
                  <a:srgbClr val="C00000"/>
                </a:solidFill>
              </a:rPr>
              <a:t>(</a:t>
            </a:r>
            <a:r>
              <a:rPr lang="ko-KR" altLang="en-US" sz="1600" b="1" dirty="0">
                <a:solidFill>
                  <a:srgbClr val="C00000"/>
                </a:solidFill>
              </a:rPr>
              <a:t>독창성</a:t>
            </a:r>
            <a:r>
              <a:rPr lang="en-US" altLang="ko-KR" sz="1600" b="1" dirty="0">
                <a:solidFill>
                  <a:srgbClr val="C00000"/>
                </a:solidFill>
              </a:rPr>
              <a:t>, </a:t>
            </a:r>
            <a:r>
              <a:rPr lang="ko-KR" altLang="en-US" sz="1600" b="1" dirty="0">
                <a:solidFill>
                  <a:srgbClr val="C00000"/>
                </a:solidFill>
              </a:rPr>
              <a:t>경쟁력</a:t>
            </a:r>
            <a:r>
              <a:rPr lang="en-US" altLang="ko-KR" sz="1600" b="1" dirty="0">
                <a:solidFill>
                  <a:srgbClr val="C00000"/>
                </a:solidFill>
              </a:rPr>
              <a:t>, </a:t>
            </a:r>
            <a:r>
              <a:rPr lang="ko-KR" altLang="en-US" sz="1600" b="1" dirty="0">
                <a:solidFill>
                  <a:srgbClr val="C00000"/>
                </a:solidFill>
              </a:rPr>
              <a:t>시장성 등</a:t>
            </a:r>
            <a:r>
              <a:rPr lang="en-US" altLang="ko-KR" sz="1600" b="1" dirty="0">
                <a:solidFill>
                  <a:srgbClr val="C00000"/>
                </a:solidFill>
              </a:rPr>
              <a:t>)</a:t>
            </a:r>
            <a:r>
              <a:rPr lang="ko-KR" altLang="en-US" sz="1600" b="1" dirty="0">
                <a:solidFill>
                  <a:srgbClr val="C00000"/>
                </a:solidFill>
              </a:rPr>
              <a:t>은</a:t>
            </a:r>
            <a:r>
              <a:rPr lang="en-US" altLang="ko-KR" sz="1600" b="1" dirty="0">
                <a:solidFill>
                  <a:srgbClr val="C00000"/>
                </a:solidFill>
              </a:rPr>
              <a:t> </a:t>
            </a:r>
            <a:r>
              <a:rPr lang="ko-KR" altLang="en-US" sz="1600" b="1" dirty="0">
                <a:solidFill>
                  <a:srgbClr val="C00000"/>
                </a:solidFill>
              </a:rPr>
              <a:t>반드시 </a:t>
            </a:r>
            <a:endParaRPr lang="en-US" altLang="ko-KR" sz="1600" b="1" dirty="0">
              <a:solidFill>
                <a:srgbClr val="C00000"/>
              </a:solidFill>
            </a:endParaRPr>
          </a:p>
          <a:p>
            <a:pPr>
              <a:lnSpc>
                <a:spcPct val="130000"/>
              </a:lnSpc>
            </a:pPr>
            <a:r>
              <a:rPr lang="en-US" altLang="ko-KR" sz="1600" b="1" dirty="0">
                <a:solidFill>
                  <a:srgbClr val="C00000"/>
                </a:solidFill>
              </a:rPr>
              <a:t>   </a:t>
            </a:r>
            <a:r>
              <a:rPr lang="ko-KR" altLang="en-US" sz="1600" b="1" dirty="0">
                <a:solidFill>
                  <a:srgbClr val="C00000"/>
                </a:solidFill>
              </a:rPr>
              <a:t>넣어</a:t>
            </a:r>
            <a:r>
              <a:rPr lang="ko-KR" altLang="en-US" sz="1600" dirty="0">
                <a:solidFill>
                  <a:srgbClr val="0000FF"/>
                </a:solidFill>
              </a:rPr>
              <a:t> 주시기 바랍니다</a:t>
            </a:r>
            <a:r>
              <a:rPr lang="en-US" altLang="ko-KR" sz="1600" dirty="0">
                <a:solidFill>
                  <a:srgbClr val="0000FF"/>
                </a:solidFill>
              </a:rPr>
              <a:t>. (1</a:t>
            </a:r>
            <a:r>
              <a:rPr lang="ko-KR" altLang="en-US" sz="1600" dirty="0">
                <a:solidFill>
                  <a:srgbClr val="0000FF"/>
                </a:solidFill>
              </a:rPr>
              <a:t>차 서류심사 시 </a:t>
            </a:r>
            <a:r>
              <a:rPr lang="en-US" altLang="ko-KR" sz="1600" dirty="0">
                <a:solidFill>
                  <a:srgbClr val="0000FF"/>
                </a:solidFill>
              </a:rPr>
              <a:t>10</a:t>
            </a:r>
            <a:r>
              <a:rPr lang="ko-KR" altLang="en-US" sz="1600" dirty="0">
                <a:solidFill>
                  <a:srgbClr val="0000FF"/>
                </a:solidFill>
              </a:rPr>
              <a:t>가지 항목 평가</a:t>
            </a:r>
            <a:r>
              <a:rPr lang="en-US" altLang="ko-KR" sz="1600" dirty="0">
                <a:solidFill>
                  <a:srgbClr val="0000FF"/>
                </a:solidFill>
              </a:rPr>
              <a:t>, </a:t>
            </a:r>
            <a:r>
              <a:rPr lang="ko-KR" altLang="en-US" sz="1600" dirty="0">
                <a:solidFill>
                  <a:srgbClr val="0000FF"/>
                </a:solidFill>
              </a:rPr>
              <a:t>상세내용은 중요</a:t>
            </a:r>
            <a:r>
              <a:rPr lang="en-US" altLang="ko-KR" sz="1600" dirty="0">
                <a:solidFill>
                  <a:srgbClr val="0000FF"/>
                </a:solidFill>
              </a:rPr>
              <a:t>2 </a:t>
            </a:r>
            <a:r>
              <a:rPr lang="ko-KR" altLang="en-US" sz="1600" dirty="0">
                <a:solidFill>
                  <a:srgbClr val="0000FF"/>
                </a:solidFill>
              </a:rPr>
              <a:t>참조</a:t>
            </a:r>
            <a:r>
              <a:rPr lang="en-US" altLang="ko-KR" sz="1600" dirty="0">
                <a:solidFill>
                  <a:srgbClr val="0000FF"/>
                </a:solidFill>
              </a:rPr>
              <a:t>)</a:t>
            </a:r>
          </a:p>
          <a:p>
            <a:pPr>
              <a:lnSpc>
                <a:spcPct val="130000"/>
              </a:lnSpc>
            </a:pPr>
            <a:r>
              <a:rPr lang="en-US" altLang="ko-KR" sz="1600" dirty="0">
                <a:solidFill>
                  <a:srgbClr val="0000FF"/>
                </a:solidFill>
              </a:rPr>
              <a:t>※ </a:t>
            </a:r>
            <a:r>
              <a:rPr lang="ko-KR" altLang="en-US" sz="1600" dirty="0">
                <a:solidFill>
                  <a:srgbClr val="0000FF"/>
                </a:solidFill>
              </a:rPr>
              <a:t>대외비가 들어가는 슬라이드는 </a:t>
            </a:r>
            <a:r>
              <a:rPr lang="ko-KR" altLang="en-US" sz="1600" b="1" dirty="0">
                <a:solidFill>
                  <a:srgbClr val="FF0000"/>
                </a:solidFill>
              </a:rPr>
              <a:t>대외비</a:t>
            </a:r>
            <a:r>
              <a:rPr lang="ko-KR" altLang="en-US" sz="1600" dirty="0">
                <a:solidFill>
                  <a:srgbClr val="0000FF"/>
                </a:solidFill>
              </a:rPr>
              <a:t> 표시를 부탁 드립니다</a:t>
            </a:r>
            <a:r>
              <a:rPr lang="en-US" altLang="ko-KR" sz="1600" dirty="0">
                <a:solidFill>
                  <a:srgbClr val="0000FF"/>
                </a:solidFill>
              </a:rPr>
              <a:t>.</a:t>
            </a:r>
            <a:endParaRPr lang="ko-KR" altLang="en-US" sz="1600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91857410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시  장  성</a:t>
            </a:r>
          </a:p>
        </p:txBody>
      </p:sp>
      <p:grpSp>
        <p:nvGrpSpPr>
          <p:cNvPr id="3" name="그룹 2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4" name="그룹 3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7" name="직사각형 6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3-2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8" name="직선 연결선 7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" name="TextBox 5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spc="-300" dirty="0"/>
                <a:t>해당 제품의 최근 </a:t>
              </a:r>
              <a:r>
                <a:rPr lang="en-US" altLang="ko-KR" sz="2400" spc="-300" dirty="0"/>
                <a:t>3</a:t>
              </a:r>
              <a:r>
                <a:rPr lang="ko-KR" altLang="en-US" sz="2400" spc="-300" dirty="0"/>
                <a:t>년 매출액</a:t>
              </a:r>
              <a:r>
                <a:rPr lang="en-US" altLang="ko-KR" sz="2400" spc="-300" dirty="0"/>
                <a:t>(HW</a:t>
              </a:r>
              <a:r>
                <a:rPr lang="ko-KR" altLang="en-US" sz="2400" spc="-300" dirty="0"/>
                <a:t>제외</a:t>
              </a:r>
              <a:r>
                <a:rPr lang="en-US" altLang="ko-KR" sz="2400" spc="-300" dirty="0"/>
                <a:t>)</a:t>
              </a:r>
              <a:endParaRPr lang="ko-KR" altLang="en-US" sz="2400" spc="-300" dirty="0"/>
            </a:p>
          </p:txBody>
        </p:sp>
      </p:grpSp>
      <p:graphicFrame>
        <p:nvGraphicFramePr>
          <p:cNvPr id="2" name="차트 1"/>
          <p:cNvGraphicFramePr/>
          <p:nvPr>
            <p:extLst>
              <p:ext uri="{D42A27DB-BD31-4B8C-83A1-F6EECF244321}">
                <p14:modId xmlns:p14="http://schemas.microsoft.com/office/powerpoint/2010/main" val="3737557406"/>
              </p:ext>
            </p:extLst>
          </p:nvPr>
        </p:nvGraphicFramePr>
        <p:xfrm>
          <a:off x="827584" y="1340768"/>
          <a:ext cx="7632848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6529246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시  장  성</a:t>
            </a:r>
          </a:p>
        </p:txBody>
      </p:sp>
      <p:grpSp>
        <p:nvGrpSpPr>
          <p:cNvPr id="3" name="그룹 2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4" name="그룹 3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7" name="직사각형 6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3-3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8" name="직선 연결선 7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" name="TextBox 5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spc="-150" dirty="0"/>
                <a:t>향후 </a:t>
              </a:r>
              <a:r>
                <a:rPr lang="en-US" altLang="ko-KR" sz="2800" spc="-150" dirty="0"/>
                <a:t>3</a:t>
              </a:r>
              <a:r>
                <a:rPr lang="ko-KR" altLang="en-US" sz="2800" spc="-150" dirty="0"/>
                <a:t>년 매출 추정치</a:t>
              </a:r>
            </a:p>
          </p:txBody>
        </p:sp>
      </p:grpSp>
      <p:graphicFrame>
        <p:nvGraphicFramePr>
          <p:cNvPr id="2" name="차트 1"/>
          <p:cNvGraphicFramePr/>
          <p:nvPr>
            <p:extLst>
              <p:ext uri="{D42A27DB-BD31-4B8C-83A1-F6EECF244321}">
                <p14:modId xmlns:p14="http://schemas.microsoft.com/office/powerpoint/2010/main" val="3189653345"/>
              </p:ext>
            </p:extLst>
          </p:nvPr>
        </p:nvGraphicFramePr>
        <p:xfrm>
          <a:off x="827584" y="1340768"/>
          <a:ext cx="7632848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1465292469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미래가능성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611560" y="1268760"/>
            <a:ext cx="7992888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기술 발전 및 확산 가능성</a:t>
            </a:r>
            <a:endParaRPr lang="en-US" altLang="ko-KR" dirty="0"/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</p:txBody>
      </p:sp>
      <p:grpSp>
        <p:nvGrpSpPr>
          <p:cNvPr id="6" name="그룹 5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7" name="그룹 6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9" name="직사각형 8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4-1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0" name="직선 연결선 9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8" name="TextBox 7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spc="-150" dirty="0"/>
                <a:t>기술 발전 및 확산 가능성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1614654062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미래가능성</a:t>
            </a:r>
          </a:p>
        </p:txBody>
      </p:sp>
      <p:sp>
        <p:nvSpPr>
          <p:cNvPr id="4" name="TextBox 3"/>
          <p:cNvSpPr txBox="1"/>
          <p:nvPr/>
        </p:nvSpPr>
        <p:spPr>
          <a:xfrm>
            <a:off x="575556" y="1196752"/>
            <a:ext cx="7992888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잠재 시장의 </a:t>
            </a:r>
            <a:r>
              <a:rPr lang="ko-KR" altLang="en-US"/>
              <a:t>성장 가능성</a:t>
            </a:r>
            <a:endParaRPr lang="en-US" altLang="ko-KR" dirty="0"/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 </a:t>
            </a:r>
          </a:p>
          <a:p>
            <a:r>
              <a:rPr lang="en-US" altLang="ko-KR" dirty="0"/>
              <a:t> - 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</p:txBody>
      </p:sp>
      <p:grpSp>
        <p:nvGrpSpPr>
          <p:cNvPr id="6" name="그룹 5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7" name="그룹 6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9" name="직사각형 8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4-2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0" name="직선 연결선 9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8" name="TextBox 7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spc="-150" dirty="0"/>
                <a:t>잠재 시장의 성장 가능성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028116892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수출실적 및 </a:t>
            </a:r>
            <a:br>
              <a:rPr lang="en-US" altLang="ko-KR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ko-KR" altLang="en-US" sz="20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국제화가능성</a:t>
            </a:r>
            <a:endParaRPr lang="ko-KR" altLang="en-US" sz="2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3" name="차트 2"/>
          <p:cNvGraphicFramePr/>
          <p:nvPr>
            <p:extLst>
              <p:ext uri="{D42A27DB-BD31-4B8C-83A1-F6EECF244321}">
                <p14:modId xmlns:p14="http://schemas.microsoft.com/office/powerpoint/2010/main" val="2154776228"/>
              </p:ext>
            </p:extLst>
          </p:nvPr>
        </p:nvGraphicFramePr>
        <p:xfrm>
          <a:off x="755576" y="1422068"/>
          <a:ext cx="7416824" cy="510327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12" name="그룹 11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3" name="그룹 12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5" name="직사각형 14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5-1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6" name="직선 연결선 15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" name="TextBox 13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spc="-300" dirty="0"/>
                <a:t>해당 제품의 최근 </a:t>
              </a:r>
              <a:r>
                <a:rPr lang="en-US" altLang="ko-KR" sz="2400" spc="-300" dirty="0"/>
                <a:t>3</a:t>
              </a:r>
              <a:r>
                <a:rPr lang="ko-KR" altLang="en-US" sz="2400" spc="-300" dirty="0"/>
                <a:t>년 수출액</a:t>
              </a:r>
              <a:r>
                <a:rPr lang="en-US" altLang="ko-KR" sz="2400" spc="-300" dirty="0"/>
                <a:t>(HW</a:t>
              </a:r>
              <a:r>
                <a:rPr lang="ko-KR" altLang="en-US" sz="2400" spc="-300" dirty="0"/>
                <a:t>제외</a:t>
              </a:r>
              <a:r>
                <a:rPr lang="en-US" altLang="ko-KR" sz="2400" spc="-300" dirty="0"/>
                <a:t>)</a:t>
              </a:r>
              <a:endParaRPr lang="ko-KR" altLang="en-US" sz="2400" spc="-300" dirty="0"/>
            </a:p>
          </p:txBody>
        </p:sp>
      </p:grpSp>
    </p:spTree>
    <p:extLst>
      <p:ext uri="{BB962C8B-B14F-4D97-AF65-F5344CB8AC3E}">
        <p14:creationId xmlns:p14="http://schemas.microsoft.com/office/powerpoint/2010/main" val="834995327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수출실적 및 </a:t>
            </a:r>
            <a:br>
              <a:rPr lang="en-US" altLang="ko-KR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ko-KR" altLang="en-US" sz="20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국제화가능성</a:t>
            </a:r>
            <a:endParaRPr lang="ko-KR" altLang="en-US" sz="2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" name="TextBox 5"/>
          <p:cNvSpPr txBox="1"/>
          <p:nvPr/>
        </p:nvSpPr>
        <p:spPr>
          <a:xfrm>
            <a:off x="611560" y="1340768"/>
            <a:ext cx="46805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글로벌 시장 진출 계획 및 가능성</a:t>
            </a:r>
          </a:p>
        </p:txBody>
      </p:sp>
      <p:sp>
        <p:nvSpPr>
          <p:cNvPr id="4" name="모서리가 둥근 직사각형 3"/>
          <p:cNvSpPr/>
          <p:nvPr/>
        </p:nvSpPr>
        <p:spPr>
          <a:xfrm>
            <a:off x="755576" y="1844824"/>
            <a:ext cx="7632848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7" name="모서리가 둥근 직사각형 6"/>
          <p:cNvSpPr/>
          <p:nvPr/>
        </p:nvSpPr>
        <p:spPr>
          <a:xfrm>
            <a:off x="755576" y="2708920"/>
            <a:ext cx="7632848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모서리가 둥근 직사각형 7"/>
          <p:cNvSpPr/>
          <p:nvPr/>
        </p:nvSpPr>
        <p:spPr>
          <a:xfrm>
            <a:off x="755576" y="3573016"/>
            <a:ext cx="7632848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TextBox 8"/>
          <p:cNvSpPr txBox="1"/>
          <p:nvPr/>
        </p:nvSpPr>
        <p:spPr>
          <a:xfrm>
            <a:off x="827584" y="2060848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dirty="0">
                <a:solidFill>
                  <a:schemeClr val="bg1"/>
                </a:solidFill>
              </a:rPr>
              <a:t>전략</a:t>
            </a:r>
            <a:r>
              <a:rPr lang="en-US" altLang="ko-KR" dirty="0">
                <a:solidFill>
                  <a:schemeClr val="bg1"/>
                </a:solidFill>
              </a:rPr>
              <a:t>1</a:t>
            </a:r>
            <a:endParaRPr lang="ko-KR" altLang="en-US" dirty="0">
              <a:solidFill>
                <a:schemeClr val="bg1"/>
              </a:solidFill>
            </a:endParaRPr>
          </a:p>
        </p:txBody>
      </p:sp>
      <p:sp>
        <p:nvSpPr>
          <p:cNvPr id="10" name="TextBox 9"/>
          <p:cNvSpPr txBox="1"/>
          <p:nvPr/>
        </p:nvSpPr>
        <p:spPr>
          <a:xfrm>
            <a:off x="827584" y="2915652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dirty="0">
                <a:solidFill>
                  <a:schemeClr val="bg1"/>
                </a:solidFill>
              </a:rPr>
              <a:t>전략</a:t>
            </a:r>
            <a:r>
              <a:rPr lang="en-US" altLang="ko-KR" dirty="0">
                <a:solidFill>
                  <a:schemeClr val="bg1"/>
                </a:solidFill>
              </a:rPr>
              <a:t>2</a:t>
            </a:r>
            <a:endParaRPr lang="ko-KR" altLang="en-US" dirty="0">
              <a:solidFill>
                <a:schemeClr val="bg1"/>
              </a:solidFill>
            </a:endParaRPr>
          </a:p>
        </p:txBody>
      </p:sp>
      <p:sp>
        <p:nvSpPr>
          <p:cNvPr id="11" name="TextBox 10"/>
          <p:cNvSpPr txBox="1"/>
          <p:nvPr/>
        </p:nvSpPr>
        <p:spPr>
          <a:xfrm>
            <a:off x="827584" y="3779748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dirty="0">
                <a:solidFill>
                  <a:schemeClr val="bg1"/>
                </a:solidFill>
              </a:rPr>
              <a:t>전략</a:t>
            </a:r>
            <a:r>
              <a:rPr lang="en-US" altLang="ko-KR" dirty="0">
                <a:solidFill>
                  <a:schemeClr val="bg1"/>
                </a:solidFill>
              </a:rPr>
              <a:t>3</a:t>
            </a:r>
            <a:endParaRPr lang="ko-KR" altLang="en-US" dirty="0">
              <a:solidFill>
                <a:schemeClr val="bg1"/>
              </a:solidFill>
            </a:endParaRPr>
          </a:p>
        </p:txBody>
      </p:sp>
      <p:grpSp>
        <p:nvGrpSpPr>
          <p:cNvPr id="12" name="그룹 11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3" name="그룹 12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5" name="직사각형 14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5-2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6" name="직선 연결선 15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" name="TextBox 13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dirty="0"/>
                <a:t>글로벌 시장 진출 계획 및 가능성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2173130055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파급효과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611560" y="1340768"/>
            <a:ext cx="46805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경제 사회 전반의 </a:t>
            </a:r>
            <a:r>
              <a:rPr lang="ko-KR" altLang="en-US" dirty="0" err="1"/>
              <a:t>파급력</a:t>
            </a:r>
            <a:endParaRPr lang="ko-KR" altLang="en-US" dirty="0"/>
          </a:p>
        </p:txBody>
      </p:sp>
      <p:sp>
        <p:nvSpPr>
          <p:cNvPr id="4" name="모서리가 둥근 직사각형 3"/>
          <p:cNvSpPr/>
          <p:nvPr/>
        </p:nvSpPr>
        <p:spPr>
          <a:xfrm>
            <a:off x="755576" y="1844824"/>
            <a:ext cx="7632848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7" name="모서리가 둥근 직사각형 6"/>
          <p:cNvSpPr/>
          <p:nvPr/>
        </p:nvSpPr>
        <p:spPr>
          <a:xfrm>
            <a:off x="755576" y="2708920"/>
            <a:ext cx="7632848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8" name="모서리가 둥근 직사각형 7"/>
          <p:cNvSpPr/>
          <p:nvPr/>
        </p:nvSpPr>
        <p:spPr>
          <a:xfrm>
            <a:off x="755576" y="3573016"/>
            <a:ext cx="7632848" cy="792088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ko-KR" altLang="en-US"/>
          </a:p>
        </p:txBody>
      </p:sp>
      <p:sp>
        <p:nvSpPr>
          <p:cNvPr id="9" name="TextBox 8"/>
          <p:cNvSpPr txBox="1"/>
          <p:nvPr/>
        </p:nvSpPr>
        <p:spPr>
          <a:xfrm>
            <a:off x="827584" y="2060848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chemeClr val="bg1"/>
                </a:solidFill>
              </a:rPr>
              <a:t>A</a:t>
            </a:r>
            <a:r>
              <a:rPr lang="ko-KR" altLang="en-US" dirty="0">
                <a:solidFill>
                  <a:schemeClr val="bg1"/>
                </a:solidFill>
              </a:rPr>
              <a:t>산업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827584" y="2915652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en-US" altLang="ko-KR" dirty="0">
                <a:solidFill>
                  <a:schemeClr val="bg1"/>
                </a:solidFill>
              </a:rPr>
              <a:t>B</a:t>
            </a:r>
            <a:r>
              <a:rPr lang="ko-KR" altLang="en-US" dirty="0">
                <a:solidFill>
                  <a:schemeClr val="bg1"/>
                </a:solidFill>
              </a:rPr>
              <a:t>산업</a:t>
            </a:r>
          </a:p>
        </p:txBody>
      </p:sp>
      <p:sp>
        <p:nvSpPr>
          <p:cNvPr id="11" name="TextBox 10"/>
          <p:cNvSpPr txBox="1"/>
          <p:nvPr/>
        </p:nvSpPr>
        <p:spPr>
          <a:xfrm>
            <a:off x="827584" y="3779748"/>
            <a:ext cx="864096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dirty="0">
                <a:solidFill>
                  <a:schemeClr val="bg1"/>
                </a:solidFill>
              </a:rPr>
              <a:t>국가</a:t>
            </a:r>
          </a:p>
        </p:txBody>
      </p:sp>
      <p:grpSp>
        <p:nvGrpSpPr>
          <p:cNvPr id="12" name="그룹 11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3" name="그룹 12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5" name="직사각형 14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6-1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6" name="직선 연결선 15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" name="TextBox 13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dirty="0"/>
                <a:t>경제 사회 전반의 </a:t>
              </a:r>
              <a:r>
                <a:rPr lang="ko-KR" altLang="en-US" sz="2400" dirty="0" err="1"/>
                <a:t>파급력</a:t>
              </a:r>
              <a:endParaRPr lang="ko-KR" altLang="en-US" sz="2400" dirty="0"/>
            </a:p>
          </p:txBody>
        </p:sp>
      </p:grpSp>
    </p:spTree>
    <p:extLst>
      <p:ext uri="{BB962C8B-B14F-4D97-AF65-F5344CB8AC3E}">
        <p14:creationId xmlns:p14="http://schemas.microsoft.com/office/powerpoint/2010/main" val="339866689"/>
      </p:ext>
    </p:extLst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파급효과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611560" y="1340768"/>
            <a:ext cx="4680520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SW</a:t>
            </a:r>
            <a:r>
              <a:rPr lang="ko-KR" altLang="en-US" dirty="0"/>
              <a:t>규모 또는 난이도 표현</a:t>
            </a:r>
            <a:r>
              <a:rPr lang="en-US" altLang="ko-KR" dirty="0"/>
              <a:t>(SW</a:t>
            </a:r>
            <a:r>
              <a:rPr lang="ko-KR" altLang="en-US" dirty="0"/>
              <a:t>구성도</a:t>
            </a:r>
            <a:r>
              <a:rPr lang="en-US" altLang="ko-KR" dirty="0"/>
              <a:t>)</a:t>
            </a:r>
            <a:endParaRPr lang="ko-KR" altLang="en-US" dirty="0"/>
          </a:p>
        </p:txBody>
      </p:sp>
      <p:grpSp>
        <p:nvGrpSpPr>
          <p:cNvPr id="12" name="그룹 11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3" name="그룹 12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5" name="직사각형 14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6-2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6" name="직선 연결선 15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4" name="TextBox 13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dirty="0"/>
                <a:t>기반 </a:t>
              </a:r>
              <a:r>
                <a:rPr lang="ko-KR" altLang="en-US" sz="2400" dirty="0" err="1"/>
                <a:t>기술성</a:t>
              </a:r>
              <a:endParaRPr lang="ko-KR" altLang="en-US" sz="2400" dirty="0"/>
            </a:p>
          </p:txBody>
        </p:sp>
      </p:grpSp>
      <p:pic>
        <p:nvPicPr>
          <p:cNvPr id="1026" name="Picture 2" descr="image001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27584" y="1767087"/>
            <a:ext cx="7488832" cy="490227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685705381"/>
      </p:ext>
    </p:extLst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1944216" cy="72008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범용성 및 </a:t>
            </a:r>
            <a:br>
              <a:rPr lang="en-US" altLang="ko-KR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공공성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323528" y="1268760"/>
            <a:ext cx="828092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기술로서의 </a:t>
            </a:r>
            <a:r>
              <a:rPr lang="ko-KR" altLang="en-US" dirty="0" err="1"/>
              <a:t>활용성</a:t>
            </a:r>
            <a:endParaRPr lang="en-US" altLang="ko-KR" dirty="0"/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 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</p:txBody>
      </p:sp>
      <p:grpSp>
        <p:nvGrpSpPr>
          <p:cNvPr id="8" name="그룹 7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9" name="그룹 8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1" name="직사각형 10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7-1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2" name="직선 연결선 11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0" name="TextBox 9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spc="-150" dirty="0"/>
                <a:t>다양한 환경</a:t>
              </a:r>
              <a:r>
                <a:rPr lang="en-US" altLang="ko-KR" sz="2400" spc="-150" dirty="0"/>
                <a:t>(</a:t>
              </a:r>
              <a:r>
                <a:rPr lang="ko-KR" altLang="en-US" sz="2400" spc="-150" dirty="0"/>
                <a:t>기술</a:t>
              </a:r>
              <a:r>
                <a:rPr lang="en-US" altLang="ko-KR" sz="2400" spc="-150" dirty="0"/>
                <a:t>, </a:t>
              </a:r>
              <a:r>
                <a:rPr lang="ko-KR" altLang="en-US" sz="2400" spc="-150" dirty="0"/>
                <a:t>산업</a:t>
              </a:r>
              <a:r>
                <a:rPr lang="en-US" altLang="ko-KR" sz="2400" spc="-150" dirty="0"/>
                <a:t>)</a:t>
              </a:r>
              <a:r>
                <a:rPr lang="ko-KR" altLang="en-US" sz="2400" spc="-150" dirty="0"/>
                <a:t>에서의 </a:t>
              </a:r>
              <a:r>
                <a:rPr lang="ko-KR" altLang="en-US" sz="2400" spc="-150" dirty="0" err="1"/>
                <a:t>활용성</a:t>
              </a:r>
              <a:endParaRPr lang="ko-KR" altLang="en-US" sz="2400" spc="-150" dirty="0"/>
            </a:p>
          </p:txBody>
        </p:sp>
      </p:grpSp>
      <p:sp>
        <p:nvSpPr>
          <p:cNvPr id="13" name="TextBox 12"/>
          <p:cNvSpPr txBox="1"/>
          <p:nvPr/>
        </p:nvSpPr>
        <p:spPr>
          <a:xfrm>
            <a:off x="323528" y="3501008"/>
            <a:ext cx="8280920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산업에서의 </a:t>
            </a:r>
            <a:r>
              <a:rPr lang="ko-KR" altLang="en-US" dirty="0" err="1"/>
              <a:t>활용성</a:t>
            </a:r>
            <a:endParaRPr lang="en-US" altLang="ko-KR" dirty="0"/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 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</p:txBody>
      </p:sp>
    </p:spTree>
    <p:extLst>
      <p:ext uri="{BB962C8B-B14F-4D97-AF65-F5344CB8AC3E}">
        <p14:creationId xmlns:p14="http://schemas.microsoft.com/office/powerpoint/2010/main" val="1351561252"/>
      </p:ext>
    </p:extLst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1944216" cy="72008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범용성 및 </a:t>
            </a:r>
            <a:br>
              <a:rPr lang="en-US" altLang="ko-KR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공공성</a:t>
            </a:r>
          </a:p>
        </p:txBody>
      </p:sp>
      <p:sp>
        <p:nvSpPr>
          <p:cNvPr id="7" name="TextBox 6"/>
          <p:cNvSpPr txBox="1"/>
          <p:nvPr/>
        </p:nvSpPr>
        <p:spPr>
          <a:xfrm>
            <a:off x="251520" y="1339314"/>
            <a:ext cx="8496944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국가 전략적 필요성</a:t>
            </a:r>
            <a:endParaRPr lang="en-US" altLang="ko-KR" dirty="0"/>
          </a:p>
          <a:p>
            <a:r>
              <a:rPr lang="en-US" altLang="ko-KR" dirty="0"/>
              <a:t> - </a:t>
            </a:r>
            <a:r>
              <a:rPr lang="en-US" altLang="ko-KR" dirty="0">
                <a:solidFill>
                  <a:schemeClr val="accent1"/>
                </a:solidFill>
              </a:rPr>
              <a:t>A</a:t>
            </a:r>
            <a:r>
              <a:rPr lang="ko-KR" altLang="en-US" dirty="0">
                <a:solidFill>
                  <a:schemeClr val="accent1"/>
                </a:solidFill>
              </a:rPr>
              <a:t>분야는 향후 </a:t>
            </a:r>
            <a:r>
              <a:rPr lang="en-US" altLang="ko-KR" dirty="0">
                <a:solidFill>
                  <a:schemeClr val="accent1"/>
                </a:solidFill>
              </a:rPr>
              <a:t>10</a:t>
            </a:r>
            <a:r>
              <a:rPr lang="ko-KR" altLang="en-US" dirty="0" err="1">
                <a:solidFill>
                  <a:schemeClr val="accent1"/>
                </a:solidFill>
              </a:rPr>
              <a:t>년내</a:t>
            </a:r>
            <a:r>
              <a:rPr lang="en-US" altLang="ko-KR" dirty="0">
                <a:solidFill>
                  <a:schemeClr val="accent1"/>
                </a:solidFill>
              </a:rPr>
              <a:t>, </a:t>
            </a:r>
            <a:r>
              <a:rPr lang="ko-KR" altLang="en-US" dirty="0">
                <a:solidFill>
                  <a:schemeClr val="accent1"/>
                </a:solidFill>
              </a:rPr>
              <a:t>세계 </a:t>
            </a:r>
            <a:r>
              <a:rPr lang="en-US" altLang="ko-KR" dirty="0">
                <a:solidFill>
                  <a:schemeClr val="accent1"/>
                </a:solidFill>
              </a:rPr>
              <a:t>1</a:t>
            </a:r>
            <a:r>
              <a:rPr lang="ko-KR" altLang="en-US" dirty="0">
                <a:solidFill>
                  <a:schemeClr val="accent1"/>
                </a:solidFill>
              </a:rPr>
              <a:t>조시장으로 성장 예상</a:t>
            </a:r>
            <a:endParaRPr lang="en-US" altLang="ko-KR" dirty="0">
              <a:solidFill>
                <a:schemeClr val="accent1"/>
              </a:solidFill>
            </a:endParaRPr>
          </a:p>
          <a:p>
            <a:r>
              <a:rPr lang="en-US" altLang="ko-KR" dirty="0"/>
              <a:t> - </a:t>
            </a:r>
            <a:r>
              <a:rPr lang="ko-KR" altLang="en-US" dirty="0">
                <a:solidFill>
                  <a:schemeClr val="accent1"/>
                </a:solidFill>
              </a:rPr>
              <a:t>국내 </a:t>
            </a:r>
            <a:r>
              <a:rPr lang="en-US" altLang="ko-KR" dirty="0">
                <a:solidFill>
                  <a:schemeClr val="accent1"/>
                </a:solidFill>
              </a:rPr>
              <a:t>A</a:t>
            </a:r>
            <a:r>
              <a:rPr lang="ko-KR" altLang="en-US" dirty="0">
                <a:solidFill>
                  <a:schemeClr val="accent1"/>
                </a:solidFill>
              </a:rPr>
              <a:t>분야 제품 부족</a:t>
            </a:r>
            <a:endParaRPr lang="en-US" altLang="ko-KR" dirty="0">
              <a:solidFill>
                <a:schemeClr val="accent1"/>
              </a:solidFill>
            </a:endParaRPr>
          </a:p>
          <a:p>
            <a:r>
              <a:rPr lang="en-US" altLang="ko-KR" dirty="0"/>
              <a:t> - </a:t>
            </a:r>
            <a:r>
              <a:rPr lang="ko-KR" altLang="en-US" spc="-150" dirty="0">
                <a:solidFill>
                  <a:schemeClr val="accent1"/>
                </a:solidFill>
              </a:rPr>
              <a:t>해외 제품과 유사한 성능이지만</a:t>
            </a:r>
            <a:r>
              <a:rPr lang="en-US" altLang="ko-KR" spc="-150" dirty="0">
                <a:solidFill>
                  <a:schemeClr val="accent1"/>
                </a:solidFill>
              </a:rPr>
              <a:t>, </a:t>
            </a:r>
            <a:r>
              <a:rPr lang="ko-KR" altLang="en-US" spc="-150" dirty="0">
                <a:solidFill>
                  <a:schemeClr val="accent1"/>
                </a:solidFill>
              </a:rPr>
              <a:t>독점적 지위를 해제할 수 있는 비용적 강점 존재 등</a:t>
            </a:r>
            <a:endParaRPr lang="en-US" altLang="ko-KR" spc="-150" dirty="0">
              <a:solidFill>
                <a:schemeClr val="accent1"/>
              </a:solidFill>
            </a:endParaRP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</p:txBody>
      </p:sp>
      <p:grpSp>
        <p:nvGrpSpPr>
          <p:cNvPr id="8" name="그룹 7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9" name="그룹 8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1" name="직사각형 10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7-2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2" name="직선 연결선 11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0" name="TextBox 9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spc="-150" dirty="0"/>
                <a:t>국가</a:t>
              </a:r>
              <a:r>
                <a:rPr lang="en-US" altLang="ko-KR" sz="2400" spc="-150" dirty="0"/>
                <a:t>, </a:t>
              </a:r>
              <a:r>
                <a:rPr lang="ko-KR" altLang="en-US" sz="2400" spc="-150" dirty="0"/>
                <a:t>산업적 측면에서의 전략적 필요성</a:t>
              </a:r>
              <a:endParaRPr lang="en-US" altLang="ko-KR" sz="2400" spc="-150" dirty="0"/>
            </a:p>
          </p:txBody>
        </p:sp>
      </p:grpSp>
      <p:sp>
        <p:nvSpPr>
          <p:cNvPr id="13" name="TextBox 12"/>
          <p:cNvSpPr txBox="1"/>
          <p:nvPr/>
        </p:nvSpPr>
        <p:spPr>
          <a:xfrm>
            <a:off x="251520" y="3402866"/>
            <a:ext cx="8496944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산업적 전략적 필요성</a:t>
            </a:r>
            <a:endParaRPr lang="en-US" altLang="ko-KR" dirty="0"/>
          </a:p>
          <a:p>
            <a:r>
              <a:rPr lang="en-US" altLang="ko-KR" dirty="0"/>
              <a:t> - </a:t>
            </a:r>
            <a:r>
              <a:rPr lang="en-US" altLang="ko-KR" dirty="0">
                <a:solidFill>
                  <a:schemeClr val="accent1"/>
                </a:solidFill>
              </a:rPr>
              <a:t>A</a:t>
            </a:r>
            <a:r>
              <a:rPr lang="ko-KR" altLang="en-US" dirty="0">
                <a:solidFill>
                  <a:schemeClr val="accent1"/>
                </a:solidFill>
              </a:rPr>
              <a:t>분야는 향후 </a:t>
            </a:r>
            <a:r>
              <a:rPr lang="en-US" altLang="ko-KR" dirty="0">
                <a:solidFill>
                  <a:schemeClr val="accent1"/>
                </a:solidFill>
              </a:rPr>
              <a:t>10</a:t>
            </a:r>
            <a:r>
              <a:rPr lang="ko-KR" altLang="en-US" dirty="0" err="1">
                <a:solidFill>
                  <a:schemeClr val="accent1"/>
                </a:solidFill>
              </a:rPr>
              <a:t>년내</a:t>
            </a:r>
            <a:r>
              <a:rPr lang="en-US" altLang="ko-KR" dirty="0">
                <a:solidFill>
                  <a:schemeClr val="accent1"/>
                </a:solidFill>
              </a:rPr>
              <a:t>, </a:t>
            </a:r>
            <a:r>
              <a:rPr lang="ko-KR" altLang="en-US" dirty="0">
                <a:solidFill>
                  <a:schemeClr val="accent1"/>
                </a:solidFill>
              </a:rPr>
              <a:t>세계 </a:t>
            </a:r>
            <a:r>
              <a:rPr lang="en-US" altLang="ko-KR" dirty="0">
                <a:solidFill>
                  <a:schemeClr val="accent1"/>
                </a:solidFill>
              </a:rPr>
              <a:t>1</a:t>
            </a:r>
            <a:r>
              <a:rPr lang="ko-KR" altLang="en-US" dirty="0">
                <a:solidFill>
                  <a:schemeClr val="accent1"/>
                </a:solidFill>
              </a:rPr>
              <a:t>조시장으로 성장 예상</a:t>
            </a:r>
            <a:endParaRPr lang="en-US" altLang="ko-KR" dirty="0">
              <a:solidFill>
                <a:schemeClr val="accent1"/>
              </a:solidFill>
            </a:endParaRPr>
          </a:p>
          <a:p>
            <a:r>
              <a:rPr lang="en-US" altLang="ko-KR" dirty="0"/>
              <a:t> - </a:t>
            </a:r>
            <a:r>
              <a:rPr lang="ko-KR" altLang="en-US" dirty="0">
                <a:solidFill>
                  <a:schemeClr val="accent1"/>
                </a:solidFill>
              </a:rPr>
              <a:t>국내 </a:t>
            </a:r>
            <a:r>
              <a:rPr lang="en-US" altLang="ko-KR" dirty="0">
                <a:solidFill>
                  <a:schemeClr val="accent1"/>
                </a:solidFill>
              </a:rPr>
              <a:t>A</a:t>
            </a:r>
            <a:r>
              <a:rPr lang="ko-KR" altLang="en-US" dirty="0">
                <a:solidFill>
                  <a:schemeClr val="accent1"/>
                </a:solidFill>
              </a:rPr>
              <a:t>분야 제품 부족</a:t>
            </a:r>
            <a:endParaRPr lang="en-US" altLang="ko-KR" dirty="0">
              <a:solidFill>
                <a:schemeClr val="accent1"/>
              </a:solidFill>
            </a:endParaRPr>
          </a:p>
          <a:p>
            <a:r>
              <a:rPr lang="en-US" altLang="ko-KR" dirty="0"/>
              <a:t> - </a:t>
            </a:r>
            <a:r>
              <a:rPr lang="ko-KR" altLang="en-US" spc="-150" dirty="0">
                <a:solidFill>
                  <a:schemeClr val="accent1"/>
                </a:solidFill>
              </a:rPr>
              <a:t>해외 제품과 유사한 성능이지만</a:t>
            </a:r>
            <a:r>
              <a:rPr lang="en-US" altLang="ko-KR" spc="-150" dirty="0">
                <a:solidFill>
                  <a:schemeClr val="accent1"/>
                </a:solidFill>
              </a:rPr>
              <a:t>, </a:t>
            </a:r>
            <a:r>
              <a:rPr lang="ko-KR" altLang="en-US" spc="-150" dirty="0">
                <a:solidFill>
                  <a:schemeClr val="accent1"/>
                </a:solidFill>
              </a:rPr>
              <a:t>독점적 지위를 해제할 수 있는 비용적 강점 존재 등</a:t>
            </a:r>
            <a:endParaRPr lang="en-US" altLang="ko-KR" spc="-150" dirty="0">
              <a:solidFill>
                <a:schemeClr val="accent1"/>
              </a:solidFill>
            </a:endParaRP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</p:txBody>
      </p:sp>
    </p:spTree>
    <p:extLst>
      <p:ext uri="{BB962C8B-B14F-4D97-AF65-F5344CB8AC3E}">
        <p14:creationId xmlns:p14="http://schemas.microsoft.com/office/powerpoint/2010/main" val="3899550779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독  창  성</a:t>
            </a:r>
          </a:p>
        </p:txBody>
      </p:sp>
      <p:grpSp>
        <p:nvGrpSpPr>
          <p:cNvPr id="14" name="그룹 13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2" name="그룹 11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7" name="직사각형 6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1-1</a:t>
                </a:r>
                <a:endParaRPr lang="ko-KR" altLang="en-US" sz="1200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9" name="직선 연결선 8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" name="TextBox 12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dirty="0"/>
                <a:t>제품의 기능 및 성능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4150417922"/>
      </p:ext>
    </p:extLst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1944216" cy="720080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범용성 및 </a:t>
            </a:r>
            <a:br>
              <a:rPr lang="en-US" altLang="ko-KR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</a:br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공공성</a:t>
            </a:r>
          </a:p>
        </p:txBody>
      </p:sp>
      <p:graphicFrame>
        <p:nvGraphicFramePr>
          <p:cNvPr id="6" name="차트 5"/>
          <p:cNvGraphicFramePr/>
          <p:nvPr>
            <p:extLst>
              <p:ext uri="{D42A27DB-BD31-4B8C-83A1-F6EECF244321}">
                <p14:modId xmlns:p14="http://schemas.microsoft.com/office/powerpoint/2010/main" val="345225147"/>
              </p:ext>
            </p:extLst>
          </p:nvPr>
        </p:nvGraphicFramePr>
        <p:xfrm>
          <a:off x="539552" y="1556792"/>
          <a:ext cx="7704856" cy="4680520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  <p:grpSp>
        <p:nvGrpSpPr>
          <p:cNvPr id="8" name="그룹 7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9" name="그룹 8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1" name="직사각형 10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7-3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2" name="직선 연결선 11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0" name="TextBox 9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2400" spc="-300" dirty="0"/>
                <a:t>(</a:t>
              </a:r>
              <a:r>
                <a:rPr lang="ko-KR" altLang="en-US" sz="2400" spc="-300" dirty="0" err="1"/>
                <a:t>모바일앱의</a:t>
              </a:r>
              <a:r>
                <a:rPr lang="ko-KR" altLang="en-US" sz="2400" spc="-300" dirty="0"/>
                <a:t> 경우</a:t>
              </a:r>
              <a:r>
                <a:rPr lang="en-US" altLang="ko-KR" sz="2400" spc="-300" dirty="0"/>
                <a:t>) </a:t>
              </a:r>
              <a:r>
                <a:rPr lang="ko-KR" altLang="en-US" sz="2400" spc="-300" dirty="0"/>
                <a:t>사용자 수</a:t>
              </a:r>
              <a:r>
                <a:rPr lang="en-US" altLang="ko-KR" sz="2400" spc="-300" dirty="0"/>
                <a:t>, </a:t>
              </a:r>
              <a:r>
                <a:rPr lang="ko-KR" altLang="en-US" sz="2400" spc="-300" dirty="0"/>
                <a:t>다운로드 수 등</a:t>
              </a:r>
              <a:endParaRPr lang="en-US" altLang="ko-KR" sz="2400" spc="-300" dirty="0"/>
            </a:p>
          </p:txBody>
        </p:sp>
      </p:grpSp>
    </p:spTree>
    <p:extLst>
      <p:ext uri="{BB962C8B-B14F-4D97-AF65-F5344CB8AC3E}">
        <p14:creationId xmlns:p14="http://schemas.microsoft.com/office/powerpoint/2010/main" val="3899550779"/>
      </p:ext>
    </p:extLst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편리성 및 </a:t>
            </a:r>
            <a:endParaRPr lang="en-US" altLang="ko-KR" sz="2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이용효과</a:t>
            </a:r>
          </a:p>
        </p:txBody>
      </p:sp>
      <p:sp>
        <p:nvSpPr>
          <p:cNvPr id="3" name="TextBox 2"/>
          <p:cNvSpPr txBox="1"/>
          <p:nvPr/>
        </p:nvSpPr>
        <p:spPr>
          <a:xfrm>
            <a:off x="251520" y="1289834"/>
            <a:ext cx="7992888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SW</a:t>
            </a:r>
            <a:r>
              <a:rPr lang="ko-KR" altLang="en-US" dirty="0"/>
              <a:t>사용의 편리성</a:t>
            </a:r>
            <a:endParaRPr lang="en-US" altLang="ko-KR" dirty="0"/>
          </a:p>
          <a:p>
            <a:r>
              <a:rPr lang="en-US" altLang="ko-KR" dirty="0"/>
              <a:t> - UI/UX</a:t>
            </a:r>
            <a:r>
              <a:rPr lang="ko-KR" altLang="en-US" dirty="0"/>
              <a:t>의 편리성</a:t>
            </a:r>
            <a:endParaRPr lang="en-US" altLang="ko-KR" dirty="0"/>
          </a:p>
          <a:p>
            <a:r>
              <a:rPr lang="en-US" altLang="ko-KR" dirty="0"/>
              <a:t> - </a:t>
            </a:r>
            <a:r>
              <a:rPr lang="ko-KR" altLang="en-US" dirty="0"/>
              <a:t>자체 편집 프로그램 구성 </a:t>
            </a:r>
            <a:endParaRPr lang="en-US" altLang="ko-KR" dirty="0"/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</p:txBody>
      </p:sp>
      <p:grpSp>
        <p:nvGrpSpPr>
          <p:cNvPr id="7" name="그룹 6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8" name="그룹 7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0" name="직사각형 9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8-1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1" name="직선 연결선 10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" name="TextBox 8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2400" dirty="0"/>
                <a:t>SW</a:t>
              </a:r>
              <a:r>
                <a:rPr lang="ko-KR" altLang="en-US" sz="2400" dirty="0"/>
                <a:t>사용의 편리성</a:t>
              </a:r>
              <a:endParaRPr lang="en-US" altLang="ko-KR" sz="2400" spc="-300" dirty="0"/>
            </a:p>
          </p:txBody>
        </p:sp>
      </p:grpSp>
    </p:spTree>
    <p:extLst>
      <p:ext uri="{BB962C8B-B14F-4D97-AF65-F5344CB8AC3E}">
        <p14:creationId xmlns:p14="http://schemas.microsoft.com/office/powerpoint/2010/main" val="525584311"/>
      </p:ext>
    </p:extLst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편리성 및 </a:t>
            </a:r>
            <a:endParaRPr lang="en-US" altLang="ko-KR" sz="2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이용효과</a:t>
            </a:r>
          </a:p>
        </p:txBody>
      </p:sp>
      <p:sp>
        <p:nvSpPr>
          <p:cNvPr id="6" name="TextBox 5"/>
          <p:cNvSpPr txBox="1"/>
          <p:nvPr/>
        </p:nvSpPr>
        <p:spPr>
          <a:xfrm>
            <a:off x="251520" y="1268760"/>
            <a:ext cx="7992888" cy="175432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이용효과</a:t>
            </a:r>
            <a:endParaRPr lang="en-US" altLang="ko-KR" dirty="0"/>
          </a:p>
          <a:p>
            <a:r>
              <a:rPr lang="en-US" altLang="ko-KR" dirty="0"/>
              <a:t> - </a:t>
            </a:r>
            <a:r>
              <a:rPr lang="ko-KR" altLang="en-US" dirty="0"/>
              <a:t>업무자동화</a:t>
            </a:r>
            <a:endParaRPr lang="en-US" altLang="ko-KR" dirty="0"/>
          </a:p>
          <a:p>
            <a:r>
              <a:rPr lang="en-US" altLang="ko-KR" dirty="0"/>
              <a:t> - </a:t>
            </a:r>
            <a:r>
              <a:rPr lang="ko-KR" altLang="en-US" dirty="0"/>
              <a:t>비용 절감 효과</a:t>
            </a:r>
            <a:endParaRPr lang="en-US" altLang="ko-KR" dirty="0"/>
          </a:p>
          <a:p>
            <a:r>
              <a:rPr lang="en-US" altLang="ko-KR" dirty="0"/>
              <a:t> - 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</p:txBody>
      </p:sp>
      <p:grpSp>
        <p:nvGrpSpPr>
          <p:cNvPr id="7" name="그룹 6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8" name="그룹 7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0" name="직사각형 9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8-2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1" name="직선 연결선 10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" name="TextBox 8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dirty="0"/>
                <a:t>제품 이용 효과</a:t>
              </a:r>
              <a:endParaRPr lang="en-US" altLang="ko-KR" sz="2400" spc="-300" dirty="0"/>
            </a:p>
          </p:txBody>
        </p:sp>
      </p:grpSp>
    </p:spTree>
    <p:extLst>
      <p:ext uri="{BB962C8B-B14F-4D97-AF65-F5344CB8AC3E}">
        <p14:creationId xmlns:p14="http://schemas.microsoft.com/office/powerpoint/2010/main" val="2961162275"/>
      </p:ext>
    </p:extLst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품질우수성 및 완성도</a:t>
            </a:r>
          </a:p>
        </p:txBody>
      </p:sp>
      <p:sp>
        <p:nvSpPr>
          <p:cNvPr id="2" name="직사각형 1"/>
          <p:cNvSpPr/>
          <p:nvPr/>
        </p:nvSpPr>
        <p:spPr>
          <a:xfrm>
            <a:off x="467544" y="1205639"/>
            <a:ext cx="3816424" cy="51125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인증서</a:t>
            </a:r>
          </a:p>
        </p:txBody>
      </p:sp>
      <p:sp>
        <p:nvSpPr>
          <p:cNvPr id="6" name="직사각형 5"/>
          <p:cNvSpPr/>
          <p:nvPr/>
        </p:nvSpPr>
        <p:spPr>
          <a:xfrm>
            <a:off x="4860032" y="1196752"/>
            <a:ext cx="3816424" cy="51125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시험성적서</a:t>
            </a:r>
          </a:p>
        </p:txBody>
      </p:sp>
      <p:grpSp>
        <p:nvGrpSpPr>
          <p:cNvPr id="7" name="그룹 6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8" name="그룹 7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0" name="직사각형 9"/>
              <p:cNvSpPr/>
              <p:nvPr/>
            </p:nvSpPr>
            <p:spPr>
              <a:xfrm>
                <a:off x="251520" y="404664"/>
                <a:ext cx="720080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spc="-150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9-1</a:t>
                </a:r>
                <a:endParaRPr lang="ko-KR" altLang="en-US" b="1" spc="-15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1" name="직선 연결선 10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" name="TextBox 8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dirty="0"/>
                <a:t> 제품의 품질우수성 및 완성도</a:t>
              </a:r>
              <a:endParaRPr lang="en-US" altLang="ko-KR" sz="2400" spc="-300" dirty="0"/>
            </a:p>
          </p:txBody>
        </p:sp>
      </p:grpSp>
    </p:spTree>
    <p:extLst>
      <p:ext uri="{BB962C8B-B14F-4D97-AF65-F5344CB8AC3E}">
        <p14:creationId xmlns:p14="http://schemas.microsoft.com/office/powerpoint/2010/main" val="3678799749"/>
      </p:ext>
    </p:extLst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품질우수성 및 완성도</a:t>
            </a:r>
          </a:p>
        </p:txBody>
      </p:sp>
      <p:grpSp>
        <p:nvGrpSpPr>
          <p:cNvPr id="7" name="그룹 6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8" name="그룹 7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0" name="직사각형 9"/>
              <p:cNvSpPr/>
              <p:nvPr/>
            </p:nvSpPr>
            <p:spPr>
              <a:xfrm>
                <a:off x="251520" y="404664"/>
                <a:ext cx="720080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spc="-150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9-2</a:t>
                </a:r>
                <a:endParaRPr lang="ko-KR" altLang="en-US" b="1" spc="-15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1" name="직선 연결선 10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" name="TextBox 8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dirty="0"/>
                <a:t> 인증서 소개 자료</a:t>
              </a:r>
              <a:endParaRPr lang="en-US" altLang="ko-KR" sz="2400" spc="-300" dirty="0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395536" y="3573016"/>
            <a:ext cx="7992888" cy="36933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dirty="0">
                <a:solidFill>
                  <a:srgbClr val="0000FF"/>
                </a:solidFill>
              </a:rPr>
              <a:t>보유한 인증에 대한 설명 또는 소개 자료</a:t>
            </a:r>
            <a:endParaRPr lang="en-US" altLang="ko-KR" dirty="0">
              <a:solidFill>
                <a:srgbClr val="0000FF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778068508"/>
      </p:ext>
    </p:extLst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품질우수성 및 완성도</a:t>
            </a:r>
          </a:p>
        </p:txBody>
      </p:sp>
      <p:grpSp>
        <p:nvGrpSpPr>
          <p:cNvPr id="7" name="그룹 6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8" name="그룹 7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0" name="직사각형 9"/>
              <p:cNvSpPr/>
              <p:nvPr/>
            </p:nvSpPr>
            <p:spPr>
              <a:xfrm>
                <a:off x="251520" y="404664"/>
                <a:ext cx="720080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spc="-150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9-2</a:t>
                </a:r>
                <a:endParaRPr lang="ko-KR" altLang="en-US" b="1" spc="-150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1" name="직선 연결선 10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" name="TextBox 8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dirty="0"/>
                <a:t> 제품의 품질우수성 및 완성도</a:t>
              </a:r>
              <a:endParaRPr lang="en-US" altLang="ko-KR" sz="2400" spc="-300" dirty="0"/>
            </a:p>
          </p:txBody>
        </p:sp>
      </p:grpSp>
      <p:sp>
        <p:nvSpPr>
          <p:cNvPr id="12" name="TextBox 11"/>
          <p:cNvSpPr txBox="1"/>
          <p:nvPr/>
        </p:nvSpPr>
        <p:spPr>
          <a:xfrm>
            <a:off x="251520" y="1268760"/>
            <a:ext cx="7992888" cy="2862322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ko-KR" dirty="0"/>
              <a:t>o </a:t>
            </a:r>
            <a:r>
              <a:rPr lang="ko-KR" altLang="en-US" dirty="0"/>
              <a:t>제품 기능의 안정적 실행 여부</a:t>
            </a:r>
            <a:endParaRPr lang="en-US" altLang="ko-KR" dirty="0"/>
          </a:p>
          <a:p>
            <a:r>
              <a:rPr lang="en-US" altLang="ko-KR" dirty="0"/>
              <a:t> -  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  <a:p>
            <a:endParaRPr lang="en-US" altLang="ko-KR" dirty="0"/>
          </a:p>
          <a:p>
            <a:r>
              <a:rPr lang="en-US" altLang="ko-KR" dirty="0"/>
              <a:t>o </a:t>
            </a:r>
            <a:r>
              <a:rPr lang="ko-KR" altLang="en-US" dirty="0"/>
              <a:t>제품 성능에 대한 검증 자료</a:t>
            </a:r>
            <a:endParaRPr lang="en-US" altLang="ko-KR" dirty="0"/>
          </a:p>
          <a:p>
            <a:r>
              <a:rPr lang="en-US" altLang="ko-KR" dirty="0"/>
              <a:t> -  </a:t>
            </a:r>
          </a:p>
          <a:p>
            <a:r>
              <a:rPr lang="en-US" altLang="ko-KR" dirty="0"/>
              <a:t> -</a:t>
            </a:r>
          </a:p>
          <a:p>
            <a:r>
              <a:rPr lang="en-US" altLang="ko-KR" dirty="0"/>
              <a:t> -</a:t>
            </a:r>
          </a:p>
          <a:p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2542807123"/>
      </p:ext>
    </p:extLst>
  </p:cSld>
  <p:clrMapOvr>
    <a:masterClrMapping/>
  </p:clrMapOvr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660232" y="332656"/>
            <a:ext cx="2160240" cy="648072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altLang="ko-KR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GS</a:t>
            </a:r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인증</a:t>
            </a:r>
            <a:r>
              <a:rPr lang="en-US" altLang="ko-KR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/</a:t>
            </a:r>
          </a:p>
          <a:p>
            <a:pPr algn="ctr"/>
            <a:r>
              <a:rPr lang="ko-KR" altLang="en-US" sz="20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타상수상여부</a:t>
            </a:r>
            <a:endParaRPr lang="ko-KR" altLang="en-US" sz="2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" name="직사각형 1"/>
          <p:cNvSpPr/>
          <p:nvPr/>
        </p:nvSpPr>
        <p:spPr>
          <a:xfrm>
            <a:off x="467544" y="1205639"/>
            <a:ext cx="3816424" cy="51125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인증서</a:t>
            </a:r>
          </a:p>
        </p:txBody>
      </p:sp>
      <p:sp>
        <p:nvSpPr>
          <p:cNvPr id="6" name="직사각형 5"/>
          <p:cNvSpPr/>
          <p:nvPr/>
        </p:nvSpPr>
        <p:spPr>
          <a:xfrm>
            <a:off x="4860032" y="1196752"/>
            <a:ext cx="3816424" cy="5112568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dirty="0"/>
              <a:t>상장</a:t>
            </a:r>
          </a:p>
        </p:txBody>
      </p:sp>
      <p:grpSp>
        <p:nvGrpSpPr>
          <p:cNvPr id="7" name="그룹 6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8" name="그룹 7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0" name="직사각형 9"/>
              <p:cNvSpPr/>
              <p:nvPr/>
            </p:nvSpPr>
            <p:spPr>
              <a:xfrm>
                <a:off x="251520" y="404664"/>
                <a:ext cx="720080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ko-KR" altLang="en-US" b="1" spc="-150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기타</a:t>
                </a:r>
              </a:p>
            </p:txBody>
          </p:sp>
          <p:cxnSp>
            <p:nvCxnSpPr>
              <p:cNvPr id="11" name="직선 연결선 10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9" name="TextBox 8"/>
            <p:cNvSpPr txBox="1"/>
            <p:nvPr/>
          </p:nvSpPr>
          <p:spPr>
            <a:xfrm>
              <a:off x="899592" y="440416"/>
              <a:ext cx="5328592" cy="461665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400" dirty="0"/>
                <a:t> </a:t>
              </a:r>
              <a:r>
                <a:rPr lang="en-US" altLang="ko-KR" sz="2400" dirty="0"/>
                <a:t>GS</a:t>
              </a:r>
              <a:r>
                <a:rPr lang="ko-KR" altLang="en-US" sz="2400" dirty="0"/>
                <a:t>인증서</a:t>
              </a:r>
              <a:r>
                <a:rPr lang="en-US" altLang="ko-KR" sz="2400" dirty="0"/>
                <a:t>(1</a:t>
              </a:r>
              <a:r>
                <a:rPr lang="ko-KR" altLang="en-US" sz="2400" dirty="0"/>
                <a:t>등급</a:t>
              </a:r>
              <a:r>
                <a:rPr lang="en-US" altLang="ko-KR" sz="2400" dirty="0"/>
                <a:t>) / </a:t>
              </a:r>
              <a:r>
                <a:rPr lang="ko-KR" altLang="en-US" sz="2400" dirty="0" err="1"/>
                <a:t>타상수상여부</a:t>
              </a:r>
              <a:endParaRPr lang="en-US" altLang="ko-KR" sz="2400" spc="-300" dirty="0"/>
            </a:p>
          </p:txBody>
        </p:sp>
      </p:grpSp>
    </p:spTree>
    <p:extLst>
      <p:ext uri="{BB962C8B-B14F-4D97-AF65-F5344CB8AC3E}">
        <p14:creationId xmlns:p14="http://schemas.microsoft.com/office/powerpoint/2010/main" val="202054169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독  창  성</a:t>
            </a:r>
          </a:p>
        </p:txBody>
      </p:sp>
      <p:grpSp>
        <p:nvGrpSpPr>
          <p:cNvPr id="14" name="그룹 13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2" name="그룹 11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7" name="직사각형 6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1-1</a:t>
                </a:r>
                <a:endParaRPr lang="ko-KR" altLang="en-US" sz="1200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9" name="직선 연결선 8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" name="TextBox 12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en-US" altLang="ko-KR" sz="2800" dirty="0"/>
                <a:t>SW</a:t>
              </a:r>
              <a:r>
                <a:rPr lang="ko-KR" altLang="en-US" sz="2800" dirty="0"/>
                <a:t>구성도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621937221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독  창  성</a:t>
            </a:r>
          </a:p>
        </p:txBody>
      </p:sp>
      <p:grpSp>
        <p:nvGrpSpPr>
          <p:cNvPr id="14" name="그룹 13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2" name="그룹 11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7" name="직사각형 6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1-2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9" name="직선 연결선 8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" name="TextBox 12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dirty="0"/>
                <a:t>제품의 기능 비교</a:t>
              </a:r>
            </a:p>
          </p:txBody>
        </p:sp>
      </p:grpSp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688967393"/>
              </p:ext>
            </p:extLst>
          </p:nvPr>
        </p:nvGraphicFramePr>
        <p:xfrm>
          <a:off x="539552" y="1397000"/>
          <a:ext cx="8064896" cy="5064374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162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당사</a:t>
                      </a:r>
                      <a:r>
                        <a:rPr lang="en-US" altLang="ko-KR" dirty="0"/>
                        <a:t>SW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(</a:t>
                      </a:r>
                      <a:r>
                        <a:rPr lang="ko-KR" altLang="en-US" dirty="0"/>
                        <a:t>비교</a:t>
                      </a:r>
                      <a:r>
                        <a:rPr lang="en-US" altLang="ko-KR" dirty="0"/>
                        <a:t>)A</a:t>
                      </a:r>
                      <a:r>
                        <a:rPr lang="ko-KR" altLang="en-US" dirty="0"/>
                        <a:t>사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(</a:t>
                      </a:r>
                      <a:r>
                        <a:rPr lang="ko-KR" altLang="en-US" dirty="0"/>
                        <a:t>비교</a:t>
                      </a:r>
                      <a:r>
                        <a:rPr lang="en-US" altLang="ko-KR" dirty="0"/>
                        <a:t>)B</a:t>
                      </a:r>
                      <a:r>
                        <a:rPr lang="ko-KR" altLang="en-US" dirty="0"/>
                        <a:t>사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 </a:t>
                      </a:r>
                      <a:r>
                        <a:rPr lang="en-US" altLang="ko-KR" dirty="0"/>
                        <a:t>1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 </a:t>
                      </a:r>
                      <a:r>
                        <a:rPr lang="en-US" altLang="ko-KR" dirty="0"/>
                        <a:t>2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b="1" dirty="0"/>
                        <a:t>△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 </a:t>
                      </a:r>
                      <a:r>
                        <a:rPr lang="en-US" altLang="ko-KR" dirty="0"/>
                        <a:t>3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X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b="1" dirty="0"/>
                        <a:t>△</a:t>
                      </a:r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 </a:t>
                      </a:r>
                      <a:r>
                        <a:rPr lang="en-US" altLang="ko-KR" dirty="0"/>
                        <a:t>4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X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 </a:t>
                      </a:r>
                      <a:r>
                        <a:rPr lang="en-US" altLang="ko-KR" dirty="0"/>
                        <a:t>5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X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X</a:t>
                      </a:r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 </a:t>
                      </a:r>
                      <a:r>
                        <a:rPr lang="en-US" altLang="ko-KR" dirty="0"/>
                        <a:t>6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b="1" dirty="0"/>
                        <a:t>△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 </a:t>
                      </a:r>
                      <a:r>
                        <a:rPr lang="en-US" altLang="ko-KR" dirty="0"/>
                        <a:t>7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O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b="1" dirty="0"/>
                        <a:t>△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X</a:t>
                      </a:r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323493381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독  창  성</a:t>
            </a:r>
          </a:p>
        </p:txBody>
      </p:sp>
      <p:grpSp>
        <p:nvGrpSpPr>
          <p:cNvPr id="14" name="그룹 13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2" name="그룹 11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7" name="직사각형 6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1-3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9" name="직선 연결선 8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" name="TextBox 12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dirty="0"/>
                <a:t>제품의 성능 비교</a:t>
              </a:r>
            </a:p>
          </p:txBody>
        </p:sp>
      </p:grpSp>
      <p:graphicFrame>
        <p:nvGraphicFramePr>
          <p:cNvPr id="8" name="표 7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559377738"/>
              </p:ext>
            </p:extLst>
          </p:nvPr>
        </p:nvGraphicFramePr>
        <p:xfrm>
          <a:off x="539552" y="1397000"/>
          <a:ext cx="8064896" cy="4651312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162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63848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당사</a:t>
                      </a:r>
                      <a:r>
                        <a:rPr lang="en-US" altLang="ko-KR" dirty="0"/>
                        <a:t>SW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(</a:t>
                      </a:r>
                      <a:r>
                        <a:rPr lang="ko-KR" altLang="en-US" dirty="0"/>
                        <a:t>비교</a:t>
                      </a:r>
                      <a:r>
                        <a:rPr lang="en-US" altLang="ko-KR" dirty="0"/>
                        <a:t>)A</a:t>
                      </a:r>
                      <a:r>
                        <a:rPr lang="ko-KR" altLang="en-US" dirty="0"/>
                        <a:t>사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(</a:t>
                      </a:r>
                      <a:r>
                        <a:rPr lang="ko-KR" altLang="en-US" dirty="0"/>
                        <a:t>비교</a:t>
                      </a:r>
                      <a:r>
                        <a:rPr lang="en-US" altLang="ko-KR" dirty="0"/>
                        <a:t>)B</a:t>
                      </a:r>
                      <a:r>
                        <a:rPr lang="ko-KR" altLang="en-US" dirty="0"/>
                        <a:t>사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99686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성능 </a:t>
                      </a:r>
                      <a:r>
                        <a:rPr lang="en-US" altLang="ko-KR" dirty="0"/>
                        <a:t>1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초당 </a:t>
                      </a:r>
                      <a:r>
                        <a:rPr lang="en-US" altLang="ko-KR" dirty="0"/>
                        <a:t>8M</a:t>
                      </a:r>
                      <a:r>
                        <a:rPr lang="ko-KR" altLang="en-US" dirty="0"/>
                        <a:t>건 처리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dirty="0"/>
                        <a:t>초당 </a:t>
                      </a:r>
                      <a:r>
                        <a:rPr lang="en-US" altLang="ko-KR" dirty="0"/>
                        <a:t>1M</a:t>
                      </a:r>
                      <a:r>
                        <a:rPr lang="ko-KR" altLang="en-US" dirty="0"/>
                        <a:t>건 처리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dirty="0"/>
                        <a:t>초당 </a:t>
                      </a:r>
                      <a:r>
                        <a:rPr lang="en-US" altLang="ko-KR" dirty="0"/>
                        <a:t>8M</a:t>
                      </a:r>
                      <a:r>
                        <a:rPr lang="ko-KR" altLang="en-US" dirty="0"/>
                        <a:t>건 처리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99686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성능 </a:t>
                      </a:r>
                      <a:r>
                        <a:rPr lang="en-US" altLang="ko-KR" dirty="0"/>
                        <a:t>2</a:t>
                      </a:r>
                    </a:p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sz="1200" dirty="0"/>
                        <a:t>(A</a:t>
                      </a:r>
                      <a:r>
                        <a:rPr lang="ko-KR" altLang="en-US" sz="1200" dirty="0"/>
                        <a:t>인증기관 테스트 결과</a:t>
                      </a:r>
                      <a:r>
                        <a:rPr lang="en-US" altLang="ko-KR" sz="1200" dirty="0"/>
                        <a:t>)</a:t>
                      </a:r>
                      <a:endParaRPr lang="ko-KR" altLang="en-US" sz="1200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dirty="0"/>
                        <a:t>안정성 高</a:t>
                      </a:r>
                      <a:endParaRPr lang="en-US" altLang="ko-KR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ko-KR" altLang="en-US" dirty="0"/>
                        <a:t>안정성 中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안정성 中</a:t>
                      </a:r>
                      <a:endParaRPr lang="ko-KR" altLang="en-US" b="1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99686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성능 </a:t>
                      </a:r>
                      <a:r>
                        <a:rPr lang="en-US" altLang="ko-KR" dirty="0"/>
                        <a:t>3</a:t>
                      </a:r>
                    </a:p>
                    <a:p>
                      <a:pPr algn="ctr" latinLnBrk="1"/>
                      <a:r>
                        <a:rPr lang="en-US" altLang="ko-KR" sz="1200" dirty="0"/>
                        <a:t>(</a:t>
                      </a:r>
                      <a:r>
                        <a:rPr lang="ko-KR" altLang="en-US" sz="1200" dirty="0"/>
                        <a:t>동시 접속자수</a:t>
                      </a:r>
                      <a:r>
                        <a:rPr lang="en-US" altLang="ko-KR" sz="1200" dirty="0"/>
                        <a:t>)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10</a:t>
                      </a:r>
                      <a:r>
                        <a:rPr lang="ko-KR" altLang="en-US" dirty="0" err="1"/>
                        <a:t>만명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5</a:t>
                      </a:r>
                      <a:r>
                        <a:rPr lang="ko-KR" altLang="en-US" dirty="0"/>
                        <a:t>천명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5</a:t>
                      </a:r>
                      <a:r>
                        <a:rPr lang="ko-KR" altLang="en-US" dirty="0" err="1"/>
                        <a:t>만명</a:t>
                      </a:r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996866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성능 </a:t>
                      </a:r>
                      <a:r>
                        <a:rPr lang="en-US" altLang="ko-KR" dirty="0"/>
                        <a:t>4</a:t>
                      </a:r>
                    </a:p>
                    <a:p>
                      <a:pPr algn="ctr" latinLnBrk="1"/>
                      <a:r>
                        <a:rPr lang="en-US" altLang="ko-KR" sz="1200" dirty="0"/>
                        <a:t>(</a:t>
                      </a:r>
                      <a:r>
                        <a:rPr lang="ko-KR" altLang="en-US" sz="1200" dirty="0"/>
                        <a:t>기타</a:t>
                      </a:r>
                      <a:r>
                        <a:rPr lang="en-US" altLang="ko-KR" sz="1200" dirty="0"/>
                        <a:t>)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-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-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-</a:t>
                      </a:r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4101059313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독  창  성</a:t>
            </a:r>
          </a:p>
        </p:txBody>
      </p:sp>
      <p:grpSp>
        <p:nvGrpSpPr>
          <p:cNvPr id="14" name="그룹 13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2" name="그룹 11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7" name="직사각형 6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1-4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9" name="직선 연결선 8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3" name="TextBox 12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dirty="0"/>
                <a:t>비즈니스 모델</a:t>
              </a:r>
            </a:p>
          </p:txBody>
        </p:sp>
      </p:grpSp>
      <p:graphicFrame>
        <p:nvGraphicFramePr>
          <p:cNvPr id="2" name="다이어그램 1"/>
          <p:cNvGraphicFramePr/>
          <p:nvPr>
            <p:extLst>
              <p:ext uri="{D42A27DB-BD31-4B8C-83A1-F6EECF244321}">
                <p14:modId xmlns:p14="http://schemas.microsoft.com/office/powerpoint/2010/main" val="1706484352"/>
              </p:ext>
            </p:extLst>
          </p:nvPr>
        </p:nvGraphicFramePr>
        <p:xfrm>
          <a:off x="899592" y="1412776"/>
          <a:ext cx="7632848" cy="4968552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</p:spTree>
    <p:extLst>
      <p:ext uri="{BB962C8B-B14F-4D97-AF65-F5344CB8AC3E}">
        <p14:creationId xmlns:p14="http://schemas.microsoft.com/office/powerpoint/2010/main" val="3234933816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경  </a:t>
            </a:r>
            <a:r>
              <a:rPr lang="ko-KR" altLang="en-US" sz="20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쟁</a:t>
            </a:r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력</a:t>
            </a:r>
            <a:endParaRPr lang="ko-KR" altLang="en-US" sz="2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pSp>
        <p:nvGrpSpPr>
          <p:cNvPr id="3" name="그룹 2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4" name="그룹 3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7" name="직사각형 6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2-1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8" name="직선 연결선 7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" name="TextBox 5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dirty="0" err="1"/>
                <a:t>신기술성</a:t>
              </a:r>
              <a:endParaRPr lang="ko-KR" altLang="en-US" sz="2800" dirty="0"/>
            </a:p>
          </p:txBody>
        </p:sp>
      </p:grpSp>
      <p:sp>
        <p:nvSpPr>
          <p:cNvPr id="2" name="TextBox 1"/>
          <p:cNvSpPr txBox="1"/>
          <p:nvPr/>
        </p:nvSpPr>
        <p:spPr>
          <a:xfrm>
            <a:off x="539552" y="1700808"/>
            <a:ext cx="7632848" cy="3139321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dirty="0" err="1"/>
              <a:t>ㅁ</a:t>
            </a:r>
            <a:r>
              <a:rPr lang="ko-KR" altLang="en-US" dirty="0"/>
              <a:t> 현재 해당 분야 </a:t>
            </a:r>
            <a:r>
              <a:rPr lang="ko-KR" altLang="en-US" dirty="0" err="1"/>
              <a:t>트렌드</a:t>
            </a:r>
            <a:endParaRPr lang="en-US" altLang="ko-KR" dirty="0"/>
          </a:p>
          <a:p>
            <a:r>
              <a:rPr lang="en-US" altLang="ko-KR" dirty="0"/>
              <a:t>  - ICBM…</a:t>
            </a:r>
          </a:p>
          <a:p>
            <a:r>
              <a:rPr lang="en-US" altLang="ko-KR" dirty="0"/>
              <a:t>  - VR, AR</a:t>
            </a:r>
          </a:p>
          <a:p>
            <a:r>
              <a:rPr lang="en-US" altLang="ko-KR" dirty="0"/>
              <a:t>  - </a:t>
            </a:r>
            <a:r>
              <a:rPr lang="ko-KR" altLang="en-US" dirty="0"/>
              <a:t>각종 기술</a:t>
            </a:r>
            <a:endParaRPr lang="en-US" altLang="ko-KR" dirty="0"/>
          </a:p>
          <a:p>
            <a:endParaRPr lang="en-US" altLang="ko-KR" dirty="0"/>
          </a:p>
          <a:p>
            <a:r>
              <a:rPr lang="ko-KR" altLang="en-US" dirty="0" err="1"/>
              <a:t>ㅁ</a:t>
            </a:r>
            <a:r>
              <a:rPr lang="ko-KR" altLang="en-US" dirty="0"/>
              <a:t> 출품작 적용 기술</a:t>
            </a:r>
            <a:endParaRPr lang="en-US" altLang="ko-KR" dirty="0"/>
          </a:p>
          <a:p>
            <a:r>
              <a:rPr lang="en-US" altLang="ko-KR" dirty="0"/>
              <a:t>  - </a:t>
            </a:r>
          </a:p>
          <a:p>
            <a:r>
              <a:rPr lang="en-US" altLang="ko-KR" dirty="0"/>
              <a:t>  -</a:t>
            </a:r>
          </a:p>
          <a:p>
            <a:r>
              <a:rPr lang="en-US" altLang="ko-KR" dirty="0"/>
              <a:t>  -</a:t>
            </a:r>
          </a:p>
          <a:p>
            <a:r>
              <a:rPr lang="en-US" altLang="ko-KR" dirty="0"/>
              <a:t>  - </a:t>
            </a:r>
          </a:p>
          <a:p>
            <a:endParaRPr lang="en-US" altLang="ko-KR" dirty="0"/>
          </a:p>
        </p:txBody>
      </p:sp>
    </p:spTree>
    <p:extLst>
      <p:ext uri="{BB962C8B-B14F-4D97-AF65-F5344CB8AC3E}">
        <p14:creationId xmlns:p14="http://schemas.microsoft.com/office/powerpoint/2010/main" val="2835316649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표 1"/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751689883"/>
              </p:ext>
            </p:extLst>
          </p:nvPr>
        </p:nvGraphicFramePr>
        <p:xfrm>
          <a:off x="539552" y="1397000"/>
          <a:ext cx="8064896" cy="5056336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2016224">
                  <a:extLst>
                    <a:ext uri="{9D8B030D-6E8A-4147-A177-3AD203B41FA5}">
                      <a16:colId xmlns:a16="http://schemas.microsoft.com/office/drawing/2014/main" val="20000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0001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0002"/>
                    </a:ext>
                  </a:extLst>
                </a:gridCol>
                <a:gridCol w="2016224">
                  <a:extLst>
                    <a:ext uri="{9D8B030D-6E8A-4147-A177-3AD203B41FA5}">
                      <a16:colId xmlns:a16="http://schemas.microsoft.com/office/drawing/2014/main" val="20003"/>
                    </a:ext>
                  </a:extLst>
                </a:gridCol>
              </a:tblGrid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당사</a:t>
                      </a:r>
                      <a:r>
                        <a:rPr lang="en-US" altLang="ko-KR" dirty="0"/>
                        <a:t>SW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r>
                        <a:rPr lang="en-US" altLang="ko-KR" dirty="0"/>
                        <a:t>(</a:t>
                      </a:r>
                      <a:r>
                        <a:rPr lang="ko-KR" altLang="en-US" dirty="0"/>
                        <a:t>비교</a:t>
                      </a:r>
                      <a:r>
                        <a:rPr lang="en-US" altLang="ko-KR" dirty="0"/>
                        <a:t>)</a:t>
                      </a:r>
                      <a:r>
                        <a:rPr lang="ko-KR" altLang="en-US" dirty="0"/>
                        <a:t>외산 </a:t>
                      </a:r>
                      <a:r>
                        <a:rPr lang="en-US" altLang="ko-KR" dirty="0"/>
                        <a:t>A</a:t>
                      </a:r>
                      <a:r>
                        <a:rPr lang="ko-KR" altLang="en-US" dirty="0"/>
                        <a:t>사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altLang="ko-KR" dirty="0"/>
                        <a:t>(</a:t>
                      </a:r>
                      <a:r>
                        <a:rPr lang="ko-KR" altLang="en-US" dirty="0"/>
                        <a:t>비교</a:t>
                      </a:r>
                      <a:r>
                        <a:rPr lang="en-US" altLang="ko-KR" dirty="0"/>
                        <a:t>)</a:t>
                      </a:r>
                      <a:r>
                        <a:rPr lang="ko-KR" altLang="en-US" dirty="0"/>
                        <a:t> 외산 </a:t>
                      </a:r>
                      <a:r>
                        <a:rPr lang="en-US" altLang="ko-KR" dirty="0"/>
                        <a:t>B</a:t>
                      </a:r>
                      <a:r>
                        <a:rPr lang="ko-KR" altLang="en-US" dirty="0"/>
                        <a:t>사</a:t>
                      </a:r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0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 </a:t>
                      </a:r>
                      <a:r>
                        <a:rPr lang="en-US" altLang="ko-KR" dirty="0"/>
                        <a:t>1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1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기능 </a:t>
                      </a:r>
                      <a:r>
                        <a:rPr lang="en-US" altLang="ko-KR" dirty="0"/>
                        <a:t>2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b="1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2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성능 </a:t>
                      </a:r>
                      <a:r>
                        <a:rPr lang="en-US" altLang="ko-KR" dirty="0"/>
                        <a:t>1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3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성능 </a:t>
                      </a:r>
                      <a:r>
                        <a:rPr lang="en-US" altLang="ko-KR" dirty="0"/>
                        <a:t>2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4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국내시장점유율</a:t>
                      </a:r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5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기타 </a:t>
                      </a:r>
                      <a:r>
                        <a:rPr lang="en-US" altLang="ko-KR" dirty="0"/>
                        <a:t>1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6"/>
                  </a:ext>
                </a:extLst>
              </a:tr>
              <a:tr h="632042">
                <a:tc>
                  <a:txBody>
                    <a:bodyPr/>
                    <a:lstStyle/>
                    <a:p>
                      <a:pPr algn="ctr" latinLnBrk="1"/>
                      <a:r>
                        <a:rPr lang="ko-KR" altLang="en-US" dirty="0"/>
                        <a:t>기타 </a:t>
                      </a:r>
                      <a:r>
                        <a:rPr lang="en-US" altLang="ko-KR" dirty="0"/>
                        <a:t>2</a:t>
                      </a: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marL="0" marR="0" indent="0" algn="ctr" defTabSz="914400" rtl="0" eaLnBrk="1" fontAlgn="auto" latinLnBrk="1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tc>
                  <a:txBody>
                    <a:bodyPr/>
                    <a:lstStyle/>
                    <a:p>
                      <a:pPr algn="ctr" latinLnBrk="1"/>
                      <a:endParaRPr lang="ko-KR" altLang="en-US" dirty="0"/>
                    </a:p>
                  </a:txBody>
                  <a:tcPr anchor="ctr"/>
                </a:tc>
                <a:extLst>
                  <a:ext uri="{0D108BD9-81ED-4DB2-BD59-A6C34878D82A}">
                    <a16:rowId xmlns:a16="http://schemas.microsoft.com/office/drawing/2014/main" val="10007"/>
                  </a:ext>
                </a:extLst>
              </a:tr>
            </a:tbl>
          </a:graphicData>
        </a:graphic>
      </p:graphicFrame>
      <p:grpSp>
        <p:nvGrpSpPr>
          <p:cNvPr id="10" name="그룹 9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11" name="그룹 10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16" name="직사각형 15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2-2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17" name="직선 연결선 16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15" name="TextBox 14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dirty="0"/>
                <a:t>외산 제품 대체 가능성</a:t>
              </a:r>
            </a:p>
          </p:txBody>
        </p:sp>
      </p:grpSp>
      <p:sp>
        <p:nvSpPr>
          <p:cNvPr id="19" name="모서리가 둥근 직사각형 18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경  </a:t>
            </a:r>
            <a:r>
              <a:rPr lang="ko-KR" altLang="en-US" sz="20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쟁</a:t>
            </a:r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 </a:t>
            </a:r>
            <a:r>
              <a:rPr lang="ko-KR" altLang="en-US" sz="2000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력</a:t>
            </a:r>
            <a:endParaRPr lang="ko-KR" altLang="en-US" sz="2000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  <p:extLst>
      <p:ext uri="{BB962C8B-B14F-4D97-AF65-F5344CB8AC3E}">
        <p14:creationId xmlns:p14="http://schemas.microsoft.com/office/powerpoint/2010/main" val="3473169115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모서리가 둥근 직사각형 4"/>
          <p:cNvSpPr/>
          <p:nvPr/>
        </p:nvSpPr>
        <p:spPr>
          <a:xfrm>
            <a:off x="6804248" y="332656"/>
            <a:ext cx="2016224" cy="576064"/>
          </a:xfrm>
          <a:prstGeom prst="roundRect">
            <a:avLst/>
          </a:prstGeom>
          <a:solidFill>
            <a:schemeClr val="tx2">
              <a:lumMod val="60000"/>
              <a:lumOff val="40000"/>
            </a:schemeClr>
          </a:solidFill>
          <a:ln>
            <a:solidFill>
              <a:schemeClr val="tx2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ko-KR" altLang="en-US" sz="2000" b="1" dirty="0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시  장  성</a:t>
            </a:r>
          </a:p>
        </p:txBody>
      </p:sp>
      <p:grpSp>
        <p:nvGrpSpPr>
          <p:cNvPr id="3" name="그룹 2"/>
          <p:cNvGrpSpPr/>
          <p:nvPr/>
        </p:nvGrpSpPr>
        <p:grpSpPr>
          <a:xfrm>
            <a:off x="251520" y="404664"/>
            <a:ext cx="5976664" cy="576064"/>
            <a:chOff x="251520" y="404664"/>
            <a:chExt cx="5976664" cy="576064"/>
          </a:xfrm>
        </p:grpSpPr>
        <p:grpSp>
          <p:nvGrpSpPr>
            <p:cNvPr id="4" name="그룹 3"/>
            <p:cNvGrpSpPr/>
            <p:nvPr/>
          </p:nvGrpSpPr>
          <p:grpSpPr>
            <a:xfrm>
              <a:off x="251520" y="404664"/>
              <a:ext cx="5976664" cy="576064"/>
              <a:chOff x="251520" y="404664"/>
              <a:chExt cx="5976664" cy="576064"/>
            </a:xfrm>
          </p:grpSpPr>
          <p:sp>
            <p:nvSpPr>
              <p:cNvPr id="7" name="직사각형 6"/>
              <p:cNvSpPr/>
              <p:nvPr/>
            </p:nvSpPr>
            <p:spPr>
              <a:xfrm>
                <a:off x="251520" y="404664"/>
                <a:ext cx="576064" cy="576064"/>
              </a:xfrm>
              <a:prstGeom prst="rect">
                <a:avLst/>
              </a:prstGeom>
              <a:solidFill>
                <a:schemeClr val="accent1">
                  <a:lumMod val="50000"/>
                </a:schemeClr>
              </a:solidFill>
              <a:ln>
                <a:solidFill>
                  <a:schemeClr val="accent1"/>
                </a:solidFill>
              </a:ln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altLang="ko-KR" b="1" dirty="0">
                    <a:solidFill>
                      <a:schemeClr val="bg1"/>
                    </a:solidFill>
                    <a:effectLst>
                      <a:outerShdw blurRad="38100" dist="38100" dir="2700000" algn="tl">
                        <a:srgbClr val="000000">
                          <a:alpha val="43137"/>
                        </a:srgbClr>
                      </a:outerShdw>
                    </a:effectLst>
                  </a:rPr>
                  <a:t>3-1</a:t>
                </a:r>
                <a:endParaRPr lang="ko-KR" altLang="en-US" b="1" dirty="0">
                  <a:solidFill>
                    <a:schemeClr val="bg1"/>
                  </a:solidFill>
                  <a:effectLst>
                    <a:outerShdw blurRad="38100" dist="38100" dir="2700000" algn="tl">
                      <a:srgbClr val="000000">
                        <a:alpha val="43137"/>
                      </a:srgbClr>
                    </a:outerShdw>
                  </a:effectLst>
                </a:endParaRPr>
              </a:p>
            </p:txBody>
          </p:sp>
          <p:cxnSp>
            <p:nvCxnSpPr>
              <p:cNvPr id="8" name="직선 연결선 7"/>
              <p:cNvCxnSpPr/>
              <p:nvPr/>
            </p:nvCxnSpPr>
            <p:spPr>
              <a:xfrm>
                <a:off x="827584" y="980728"/>
                <a:ext cx="5400600" cy="0"/>
              </a:xfrm>
              <a:prstGeom prst="line">
                <a:avLst/>
              </a:prstGeom>
              <a:ln w="25400"/>
            </p:spPr>
            <p:style>
              <a:lnRef idx="1">
                <a:schemeClr val="accent1"/>
              </a:lnRef>
              <a:fillRef idx="0">
                <a:schemeClr val="accent1"/>
              </a:fillRef>
              <a:effectRef idx="0">
                <a:schemeClr val="accent1"/>
              </a:effectRef>
              <a:fontRef idx="minor">
                <a:schemeClr val="tx1"/>
              </a:fontRef>
            </p:style>
          </p:cxnSp>
        </p:grpSp>
        <p:sp>
          <p:nvSpPr>
            <p:cNvPr id="6" name="TextBox 5"/>
            <p:cNvSpPr txBox="1"/>
            <p:nvPr/>
          </p:nvSpPr>
          <p:spPr>
            <a:xfrm>
              <a:off x="899592" y="440416"/>
              <a:ext cx="5328592" cy="523220"/>
            </a:xfrm>
            <a:prstGeom prst="rect">
              <a:avLst/>
            </a:prstGeom>
            <a:noFill/>
          </p:spPr>
          <p:txBody>
            <a:bodyPr wrap="square" rtlCol="0">
              <a:spAutoFit/>
            </a:bodyPr>
            <a:lstStyle/>
            <a:p>
              <a:r>
                <a:rPr lang="ko-KR" altLang="en-US" sz="2800" spc="-150" dirty="0"/>
                <a:t>국내외 </a:t>
              </a:r>
              <a:r>
                <a:rPr lang="ko-KR" altLang="en-US" sz="2800" spc="-150" dirty="0" err="1"/>
                <a:t>타겟</a:t>
              </a:r>
              <a:r>
                <a:rPr lang="ko-KR" altLang="en-US" sz="2800" spc="-150" dirty="0"/>
                <a:t> 시장 규모 및 점유율</a:t>
              </a:r>
            </a:p>
          </p:txBody>
        </p:sp>
      </p:grpSp>
      <p:graphicFrame>
        <p:nvGraphicFramePr>
          <p:cNvPr id="2" name="차트 1"/>
          <p:cNvGraphicFramePr/>
          <p:nvPr>
            <p:extLst>
              <p:ext uri="{D42A27DB-BD31-4B8C-83A1-F6EECF244321}">
                <p14:modId xmlns:p14="http://schemas.microsoft.com/office/powerpoint/2010/main" val="3999624620"/>
              </p:ext>
            </p:extLst>
          </p:nvPr>
        </p:nvGraphicFramePr>
        <p:xfrm>
          <a:off x="827584" y="1340768"/>
          <a:ext cx="7632848" cy="4824536"/>
        </p:xfrm>
        <a:graphic>
          <a:graphicData uri="http://schemas.openxmlformats.org/drawingml/2006/chart">
            <c:chart xmlns:c="http://schemas.openxmlformats.org/drawingml/2006/chart" xmlns:r="http://schemas.openxmlformats.org/officeDocument/2006/relationships" r:id="rId2"/>
          </a:graphicData>
        </a:graphic>
      </p:graphicFrame>
    </p:spTree>
    <p:extLst>
      <p:ext uri="{BB962C8B-B14F-4D97-AF65-F5344CB8AC3E}">
        <p14:creationId xmlns:p14="http://schemas.microsoft.com/office/powerpoint/2010/main" val="319467425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258</TotalTime>
  <Words>759</Words>
  <Application>Microsoft Office PowerPoint</Application>
  <PresentationFormat>화면 슬라이드 쇼(4:3)</PresentationFormat>
  <Paragraphs>245</Paragraphs>
  <Slides>26</Slides>
  <Notes>1</Notes>
  <HiddenSlides>0</HiddenSlides>
  <MMClips>0</MMClips>
  <ScaleCrop>false</ScaleCrop>
  <HeadingPairs>
    <vt:vector size="6" baseType="variant">
      <vt:variant>
        <vt:lpstr>사용한 글꼴</vt:lpstr>
      </vt:variant>
      <vt:variant>
        <vt:i4>2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26</vt:i4>
      </vt:variant>
    </vt:vector>
  </HeadingPairs>
  <TitlesOfParts>
    <vt:vector size="29" baseType="lpstr">
      <vt:lpstr>맑은 고딕</vt:lpstr>
      <vt:lpstr>Arial</vt:lpstr>
      <vt:lpstr>Office 테마</vt:lpstr>
      <vt:lpstr>제품명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프레젠테이션</dc:title>
  <dc:creator>최진혁</dc:creator>
  <cp:lastModifiedBy>홍 인표</cp:lastModifiedBy>
  <cp:revision>20</cp:revision>
  <dcterms:created xsi:type="dcterms:W3CDTF">2016-10-24T08:43:43Z</dcterms:created>
  <dcterms:modified xsi:type="dcterms:W3CDTF">2024-01-16T04:52:29Z</dcterms:modified>
</cp:coreProperties>
</file>

<file path=docProps/thumbnail.jpeg>
</file>